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73"/>
  </p:notesMasterIdLst>
  <p:handoutMasterIdLst>
    <p:handoutMasterId r:id="rId74"/>
  </p:handoutMasterIdLst>
  <p:sldIdLst>
    <p:sldId id="257" r:id="rId5"/>
    <p:sldId id="350" r:id="rId6"/>
    <p:sldId id="258" r:id="rId7"/>
    <p:sldId id="347" r:id="rId8"/>
    <p:sldId id="348" r:id="rId9"/>
    <p:sldId id="349" r:id="rId10"/>
    <p:sldId id="262" r:id="rId11"/>
    <p:sldId id="282" r:id="rId12"/>
    <p:sldId id="263" r:id="rId13"/>
    <p:sldId id="286" r:id="rId14"/>
    <p:sldId id="289" r:id="rId15"/>
    <p:sldId id="307" r:id="rId16"/>
    <p:sldId id="308" r:id="rId17"/>
    <p:sldId id="309" r:id="rId18"/>
    <p:sldId id="310" r:id="rId19"/>
    <p:sldId id="290" r:id="rId20"/>
    <p:sldId id="291" r:id="rId21"/>
    <p:sldId id="292" r:id="rId22"/>
    <p:sldId id="293" r:id="rId23"/>
    <p:sldId id="294" r:id="rId24"/>
    <p:sldId id="295" r:id="rId25"/>
    <p:sldId id="296" r:id="rId26"/>
    <p:sldId id="297" r:id="rId27"/>
    <p:sldId id="298" r:id="rId28"/>
    <p:sldId id="299" r:id="rId29"/>
    <p:sldId id="300" r:id="rId30"/>
    <p:sldId id="301" r:id="rId31"/>
    <p:sldId id="306" r:id="rId32"/>
    <p:sldId id="351"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 id="324" r:id="rId47"/>
    <p:sldId id="346" r:id="rId48"/>
    <p:sldId id="325" r:id="rId49"/>
    <p:sldId id="344" r:id="rId50"/>
    <p:sldId id="326" r:id="rId51"/>
    <p:sldId id="327" r:id="rId52"/>
    <p:sldId id="328" r:id="rId53"/>
    <p:sldId id="329" r:id="rId54"/>
    <p:sldId id="330" r:id="rId55"/>
    <p:sldId id="331" r:id="rId56"/>
    <p:sldId id="332" r:id="rId57"/>
    <p:sldId id="333" r:id="rId58"/>
    <p:sldId id="336" r:id="rId59"/>
    <p:sldId id="334" r:id="rId60"/>
    <p:sldId id="335" r:id="rId61"/>
    <p:sldId id="339" r:id="rId62"/>
    <p:sldId id="340" r:id="rId63"/>
    <p:sldId id="341" r:id="rId64"/>
    <p:sldId id="342" r:id="rId65"/>
    <p:sldId id="352" r:id="rId66"/>
    <p:sldId id="276" r:id="rId67"/>
    <p:sldId id="278" r:id="rId68"/>
    <p:sldId id="279" r:id="rId69"/>
    <p:sldId id="280" r:id="rId70"/>
    <p:sldId id="281" r:id="rId71"/>
    <p:sldId id="277" r:id="rId72"/>
  </p:sldIdLst>
  <p:sldSz cx="9144000" cy="6858000" type="screen4x3"/>
  <p:notesSz cx="8662988" cy="1151255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660033"/>
    <a:srgbClr val="000000"/>
    <a:srgbClr val="FF00FF"/>
    <a:srgbClr val="FFFFFF"/>
    <a:srgbClr val="FF0000"/>
    <a:srgbClr val="66FFFF"/>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41" autoAdjust="0"/>
    <p:restoredTop sz="90929"/>
  </p:normalViewPr>
  <p:slideViewPr>
    <p:cSldViewPr>
      <p:cViewPr varScale="1">
        <p:scale>
          <a:sx n="160" d="100"/>
          <a:sy n="160" d="100"/>
        </p:scale>
        <p:origin x="18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37544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t" anchorCtr="0" compatLnSpc="1">
            <a:prstTxWarp prst="textNoShape">
              <a:avLst/>
            </a:prstTxWarp>
          </a:bodyPr>
          <a:lstStyle>
            <a:lvl1pPr defTabSz="1152525" eaLnBrk="1" hangingPunct="1">
              <a:defRPr sz="1600" smtClean="0"/>
            </a:lvl1pPr>
          </a:lstStyle>
          <a:p>
            <a:pPr>
              <a:defRPr/>
            </a:pPr>
            <a:endParaRPr lang="en-US" altLang="en-US"/>
          </a:p>
        </p:txBody>
      </p:sp>
      <p:sp>
        <p:nvSpPr>
          <p:cNvPr id="160771" name="Rectangle 3"/>
          <p:cNvSpPr>
            <a:spLocks noGrp="1" noChangeArrowheads="1"/>
          </p:cNvSpPr>
          <p:nvPr>
            <p:ph type="dt" sz="quarter" idx="1"/>
          </p:nvPr>
        </p:nvSpPr>
        <p:spPr bwMode="auto">
          <a:xfrm>
            <a:off x="4908550" y="0"/>
            <a:ext cx="37544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t" anchorCtr="0" compatLnSpc="1">
            <a:prstTxWarp prst="textNoShape">
              <a:avLst/>
            </a:prstTxWarp>
          </a:bodyPr>
          <a:lstStyle>
            <a:lvl1pPr algn="r" defTabSz="1152525" eaLnBrk="1" hangingPunct="1">
              <a:defRPr sz="1600" smtClean="0"/>
            </a:lvl1pPr>
          </a:lstStyle>
          <a:p>
            <a:pPr>
              <a:defRPr/>
            </a:pPr>
            <a:endParaRPr lang="en-US" altLang="en-US"/>
          </a:p>
        </p:txBody>
      </p:sp>
      <p:sp>
        <p:nvSpPr>
          <p:cNvPr id="160772" name="Rectangle 4"/>
          <p:cNvSpPr>
            <a:spLocks noGrp="1" noChangeArrowheads="1"/>
          </p:cNvSpPr>
          <p:nvPr>
            <p:ph type="ftr" sz="quarter" idx="2"/>
          </p:nvPr>
        </p:nvSpPr>
        <p:spPr bwMode="auto">
          <a:xfrm>
            <a:off x="0" y="10936288"/>
            <a:ext cx="3754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b" anchorCtr="0" compatLnSpc="1">
            <a:prstTxWarp prst="textNoShape">
              <a:avLst/>
            </a:prstTxWarp>
          </a:bodyPr>
          <a:lstStyle>
            <a:lvl1pPr defTabSz="1152525" eaLnBrk="1" hangingPunct="1">
              <a:defRPr sz="1600" smtClean="0"/>
            </a:lvl1pPr>
          </a:lstStyle>
          <a:p>
            <a:pPr>
              <a:defRPr/>
            </a:pPr>
            <a:endParaRPr lang="en-US" altLang="en-US"/>
          </a:p>
        </p:txBody>
      </p:sp>
      <p:sp>
        <p:nvSpPr>
          <p:cNvPr id="160773" name="Rectangle 5"/>
          <p:cNvSpPr>
            <a:spLocks noGrp="1" noChangeArrowheads="1"/>
          </p:cNvSpPr>
          <p:nvPr>
            <p:ph type="sldNum" sz="quarter" idx="3"/>
          </p:nvPr>
        </p:nvSpPr>
        <p:spPr bwMode="auto">
          <a:xfrm>
            <a:off x="4908550" y="10936288"/>
            <a:ext cx="3754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b" anchorCtr="0" compatLnSpc="1">
            <a:prstTxWarp prst="textNoShape">
              <a:avLst/>
            </a:prstTxWarp>
          </a:bodyPr>
          <a:lstStyle>
            <a:lvl1pPr algn="r" defTabSz="1152525" eaLnBrk="1" hangingPunct="1">
              <a:defRPr sz="1600" smtClean="0"/>
            </a:lvl1pPr>
          </a:lstStyle>
          <a:p>
            <a:pPr>
              <a:defRPr/>
            </a:pPr>
            <a:fld id="{2EF25E65-1C47-4F84-AE25-AC131AF7B38C}" type="slidenum">
              <a:rPr lang="en-US" altLang="en-US"/>
              <a:pPr>
                <a:defRPr/>
              </a:pPr>
              <a:t>‹#›</a:t>
            </a:fld>
            <a:endParaRPr lang="en-US" altLang="en-US"/>
          </a:p>
        </p:txBody>
      </p:sp>
    </p:spTree>
    <p:extLst>
      <p:ext uri="{BB962C8B-B14F-4D97-AF65-F5344CB8AC3E}">
        <p14:creationId xmlns:p14="http://schemas.microsoft.com/office/powerpoint/2010/main" val="1496219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7544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t" anchorCtr="0" compatLnSpc="1">
            <a:prstTxWarp prst="textNoShape">
              <a:avLst/>
            </a:prstTxWarp>
          </a:bodyPr>
          <a:lstStyle>
            <a:lvl1pPr defTabSz="1152525" eaLnBrk="1" hangingPunct="1">
              <a:defRPr sz="1600" smtClean="0"/>
            </a:lvl1pPr>
          </a:lstStyle>
          <a:p>
            <a:pPr>
              <a:defRPr/>
            </a:pPr>
            <a:endParaRPr lang="en-US" altLang="en-US"/>
          </a:p>
        </p:txBody>
      </p:sp>
      <p:sp>
        <p:nvSpPr>
          <p:cNvPr id="95235" name="Rectangle 3"/>
          <p:cNvSpPr>
            <a:spLocks noGrp="1" noChangeArrowheads="1"/>
          </p:cNvSpPr>
          <p:nvPr>
            <p:ph type="dt" idx="1"/>
          </p:nvPr>
        </p:nvSpPr>
        <p:spPr bwMode="auto">
          <a:xfrm>
            <a:off x="4908550" y="0"/>
            <a:ext cx="375443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t" anchorCtr="0" compatLnSpc="1">
            <a:prstTxWarp prst="textNoShape">
              <a:avLst/>
            </a:prstTxWarp>
          </a:bodyPr>
          <a:lstStyle>
            <a:lvl1pPr algn="r" defTabSz="1152525" eaLnBrk="1" hangingPunct="1">
              <a:defRPr sz="1600" smtClean="0"/>
            </a:lvl1pPr>
          </a:lstStyle>
          <a:p>
            <a:pPr>
              <a:defRPr/>
            </a:pPr>
            <a:endParaRPr lang="en-US" altLang="en-US"/>
          </a:p>
        </p:txBody>
      </p:sp>
      <p:sp>
        <p:nvSpPr>
          <p:cNvPr id="39940" name="Rectangle 4"/>
          <p:cNvSpPr>
            <a:spLocks noGrp="1" noRot="1" noChangeAspect="1" noChangeArrowheads="1" noTextEdit="1"/>
          </p:cNvSpPr>
          <p:nvPr>
            <p:ph type="sldImg" idx="2"/>
          </p:nvPr>
        </p:nvSpPr>
        <p:spPr bwMode="auto">
          <a:xfrm>
            <a:off x="1455738" y="863600"/>
            <a:ext cx="5754687" cy="43164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5237" name="Rectangle 5"/>
          <p:cNvSpPr>
            <a:spLocks noGrp="1" noChangeArrowheads="1"/>
          </p:cNvSpPr>
          <p:nvPr>
            <p:ph type="body" sz="quarter" idx="3"/>
          </p:nvPr>
        </p:nvSpPr>
        <p:spPr bwMode="auto">
          <a:xfrm>
            <a:off x="1155700" y="5468938"/>
            <a:ext cx="6351588" cy="518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5238" name="Rectangle 6"/>
          <p:cNvSpPr>
            <a:spLocks noGrp="1" noChangeArrowheads="1"/>
          </p:cNvSpPr>
          <p:nvPr>
            <p:ph type="ftr" sz="quarter" idx="4"/>
          </p:nvPr>
        </p:nvSpPr>
        <p:spPr bwMode="auto">
          <a:xfrm>
            <a:off x="0" y="10936288"/>
            <a:ext cx="3754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b" anchorCtr="0" compatLnSpc="1">
            <a:prstTxWarp prst="textNoShape">
              <a:avLst/>
            </a:prstTxWarp>
          </a:bodyPr>
          <a:lstStyle>
            <a:lvl1pPr defTabSz="1152525" eaLnBrk="1" hangingPunct="1">
              <a:defRPr sz="1600" smtClean="0"/>
            </a:lvl1pPr>
          </a:lstStyle>
          <a:p>
            <a:pPr>
              <a:defRPr/>
            </a:pPr>
            <a:endParaRPr lang="en-US" altLang="en-US"/>
          </a:p>
        </p:txBody>
      </p:sp>
      <p:sp>
        <p:nvSpPr>
          <p:cNvPr id="95239" name="Rectangle 7"/>
          <p:cNvSpPr>
            <a:spLocks noGrp="1" noChangeArrowheads="1"/>
          </p:cNvSpPr>
          <p:nvPr>
            <p:ph type="sldNum" sz="quarter" idx="5"/>
          </p:nvPr>
        </p:nvSpPr>
        <p:spPr bwMode="auto">
          <a:xfrm>
            <a:off x="4908550" y="10936288"/>
            <a:ext cx="3754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15270" tIns="57635" rIns="115270" bIns="57635" numCol="1" anchor="b" anchorCtr="0" compatLnSpc="1">
            <a:prstTxWarp prst="textNoShape">
              <a:avLst/>
            </a:prstTxWarp>
          </a:bodyPr>
          <a:lstStyle>
            <a:lvl1pPr algn="r" defTabSz="1152525" eaLnBrk="1" hangingPunct="1">
              <a:defRPr sz="1600" smtClean="0"/>
            </a:lvl1pPr>
          </a:lstStyle>
          <a:p>
            <a:pPr>
              <a:defRPr/>
            </a:pPr>
            <a:fld id="{156BBE92-61F1-4032-99D8-1DA54580EB79}" type="slidenum">
              <a:rPr lang="en-US" altLang="en-US"/>
              <a:pPr>
                <a:defRPr/>
              </a:pPr>
              <a:t>‹#›</a:t>
            </a:fld>
            <a:endParaRPr lang="en-US" altLang="en-US"/>
          </a:p>
        </p:txBody>
      </p:sp>
    </p:spTree>
    <p:extLst>
      <p:ext uri="{BB962C8B-B14F-4D97-AF65-F5344CB8AC3E}">
        <p14:creationId xmlns:p14="http://schemas.microsoft.com/office/powerpoint/2010/main" val="2944143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685800" y="2286000"/>
            <a:ext cx="7772400" cy="1143000"/>
          </a:xfrm>
        </p:spPr>
        <p:txBody>
          <a:bodyPr/>
          <a:lstStyle>
            <a:lvl1pPr>
              <a:defRPr/>
            </a:lvl1pPr>
          </a:lstStyle>
          <a:p>
            <a:pPr lvl="0"/>
            <a:r>
              <a:rPr lang="en-US" altLang="en-US" noProof="0" smtClean="0"/>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en-US" noProof="0" smtClean="0"/>
              <a:t>Click to edit Master subtitle style</a:t>
            </a:r>
          </a:p>
        </p:txBody>
      </p:sp>
      <p:sp>
        <p:nvSpPr>
          <p:cNvPr id="4"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5" name="Rectangle 5"/>
          <p:cNvSpPr>
            <a:spLocks noGrp="1" noChangeArrowheads="1"/>
          </p:cNvSpPr>
          <p:nvPr>
            <p:ph type="ftr" sz="quarter" idx="11"/>
          </p:nvPr>
        </p:nvSpPr>
        <p:spPr/>
        <p:txBody>
          <a:bodyPr/>
          <a:lstStyle>
            <a:lvl1pPr>
              <a:defRPr smtClean="0"/>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smtClean="0"/>
            </a:lvl1pPr>
          </a:lstStyle>
          <a:p>
            <a:pPr>
              <a:defRPr/>
            </a:pPr>
            <a:fld id="{EB431D38-DA74-4CE9-814A-C1D85D9615E6}" type="slidenum">
              <a:rPr lang="en-US" altLang="en-US"/>
              <a:pPr>
                <a:defRPr/>
              </a:pPr>
              <a:t>‹#›</a:t>
            </a:fld>
            <a:endParaRPr lang="en-US" altLang="en-US"/>
          </a:p>
        </p:txBody>
      </p:sp>
    </p:spTree>
    <p:extLst>
      <p:ext uri="{BB962C8B-B14F-4D97-AF65-F5344CB8AC3E}">
        <p14:creationId xmlns:p14="http://schemas.microsoft.com/office/powerpoint/2010/main" val="420449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B5DD67D-D726-4859-B0C5-A7D41D3D01B4}" type="slidenum">
              <a:rPr lang="en-US" altLang="en-US"/>
              <a:pPr>
                <a:defRPr/>
              </a:pPr>
              <a:t>‹#›</a:t>
            </a:fld>
            <a:endParaRPr lang="en-US" altLang="en-US"/>
          </a:p>
        </p:txBody>
      </p:sp>
    </p:spTree>
    <p:extLst>
      <p:ext uri="{BB962C8B-B14F-4D97-AF65-F5344CB8AC3E}">
        <p14:creationId xmlns:p14="http://schemas.microsoft.com/office/powerpoint/2010/main" val="3510214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6096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096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6B2FEA-E567-439A-B206-C09E704E0166}" type="slidenum">
              <a:rPr lang="en-US" altLang="en-US"/>
              <a:pPr>
                <a:defRPr/>
              </a:pPr>
              <a:t>‹#›</a:t>
            </a:fld>
            <a:endParaRPr lang="en-US" altLang="en-US"/>
          </a:p>
        </p:txBody>
      </p:sp>
    </p:spTree>
    <p:extLst>
      <p:ext uri="{BB962C8B-B14F-4D97-AF65-F5344CB8AC3E}">
        <p14:creationId xmlns:p14="http://schemas.microsoft.com/office/powerpoint/2010/main" val="576488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803DE423-28A6-48FB-8F88-77F0F8CAC21A}" type="slidenum">
              <a:rPr lang="en-US" altLang="en-US"/>
              <a:pPr>
                <a:defRPr/>
              </a:pPr>
              <a:t>‹#›</a:t>
            </a:fld>
            <a:endParaRPr lang="en-US" altLang="en-US"/>
          </a:p>
        </p:txBody>
      </p:sp>
    </p:spTree>
    <p:extLst>
      <p:ext uri="{BB962C8B-B14F-4D97-AF65-F5344CB8AC3E}">
        <p14:creationId xmlns:p14="http://schemas.microsoft.com/office/powerpoint/2010/main" val="1424799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4B061C64-C7A7-45F9-A41C-FEC86838868B}" type="slidenum">
              <a:rPr lang="en-US" altLang="en-US"/>
              <a:pPr>
                <a:defRPr/>
              </a:pPr>
              <a:t>‹#›</a:t>
            </a:fld>
            <a:endParaRPr lang="en-US" altLang="en-US"/>
          </a:p>
        </p:txBody>
      </p:sp>
    </p:spTree>
    <p:extLst>
      <p:ext uri="{BB962C8B-B14F-4D97-AF65-F5344CB8AC3E}">
        <p14:creationId xmlns:p14="http://schemas.microsoft.com/office/powerpoint/2010/main" val="247985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D7017B63-746C-4716-9307-9C9EAA2085AC}" type="slidenum">
              <a:rPr lang="en-US" altLang="en-US"/>
              <a:pPr>
                <a:defRPr/>
              </a:pPr>
              <a:t>‹#›</a:t>
            </a:fld>
            <a:endParaRPr lang="en-US" altLang="en-US"/>
          </a:p>
        </p:txBody>
      </p:sp>
    </p:spTree>
    <p:extLst>
      <p:ext uri="{BB962C8B-B14F-4D97-AF65-F5344CB8AC3E}">
        <p14:creationId xmlns:p14="http://schemas.microsoft.com/office/powerpoint/2010/main" val="319616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7BE51F46-7A64-434E-ABA5-B783A211B203}" type="slidenum">
              <a:rPr lang="en-US" altLang="en-US"/>
              <a:pPr>
                <a:defRPr/>
              </a:pPr>
              <a:t>‹#›</a:t>
            </a:fld>
            <a:endParaRPr lang="en-US" altLang="en-US"/>
          </a:p>
        </p:txBody>
      </p:sp>
    </p:spTree>
    <p:extLst>
      <p:ext uri="{BB962C8B-B14F-4D97-AF65-F5344CB8AC3E}">
        <p14:creationId xmlns:p14="http://schemas.microsoft.com/office/powerpoint/2010/main" val="3328332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smtClean="0"/>
            </a:lvl1pPr>
          </a:lstStyle>
          <a:p>
            <a:pPr>
              <a:defRPr/>
            </a:pPr>
            <a:endParaRPr lang="en-US" altLang="en-US"/>
          </a:p>
        </p:txBody>
      </p:sp>
      <p:sp>
        <p:nvSpPr>
          <p:cNvPr id="8" name="Footer Placeholder 7"/>
          <p:cNvSpPr>
            <a:spLocks noGrp="1"/>
          </p:cNvSpPr>
          <p:nvPr>
            <p:ph type="ftr" sz="quarter" idx="11"/>
          </p:nvPr>
        </p:nvSpPr>
        <p:spPr/>
        <p:txBody>
          <a:bodyPr/>
          <a:lstStyle>
            <a:lvl1pPr eaLnBrk="1" hangingPunct="1">
              <a:defRPr smtClean="0"/>
            </a:lvl1pPr>
          </a:lstStyle>
          <a:p>
            <a:pPr>
              <a:defRPr/>
            </a:pPr>
            <a:endParaRPr lang="en-US" altLang="en-US"/>
          </a:p>
        </p:txBody>
      </p:sp>
      <p:sp>
        <p:nvSpPr>
          <p:cNvPr id="9" name="Slide Number Placeholder 8"/>
          <p:cNvSpPr>
            <a:spLocks noGrp="1"/>
          </p:cNvSpPr>
          <p:nvPr>
            <p:ph type="sldNum" sz="quarter" idx="12"/>
          </p:nvPr>
        </p:nvSpPr>
        <p:spPr/>
        <p:txBody>
          <a:bodyPr/>
          <a:lstStyle>
            <a:lvl1pPr eaLnBrk="1" hangingPunct="1">
              <a:defRPr smtClean="0"/>
            </a:lvl1pPr>
          </a:lstStyle>
          <a:p>
            <a:pPr>
              <a:defRPr/>
            </a:pPr>
            <a:fld id="{32763630-58EB-4B44-8753-43BB20E5416F}" type="slidenum">
              <a:rPr lang="en-US" altLang="en-US"/>
              <a:pPr>
                <a:defRPr/>
              </a:pPr>
              <a:t>‹#›</a:t>
            </a:fld>
            <a:endParaRPr lang="en-US" altLang="en-US"/>
          </a:p>
        </p:txBody>
      </p:sp>
    </p:spTree>
    <p:extLst>
      <p:ext uri="{BB962C8B-B14F-4D97-AF65-F5344CB8AC3E}">
        <p14:creationId xmlns:p14="http://schemas.microsoft.com/office/powerpoint/2010/main" val="1343254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smtClean="0"/>
            </a:lvl1pPr>
          </a:lstStyle>
          <a:p>
            <a:pPr>
              <a:defRPr/>
            </a:pPr>
            <a:endParaRPr lang="en-US" altLang="en-US"/>
          </a:p>
        </p:txBody>
      </p:sp>
      <p:sp>
        <p:nvSpPr>
          <p:cNvPr id="4" name="Footer Placeholder 3"/>
          <p:cNvSpPr>
            <a:spLocks noGrp="1"/>
          </p:cNvSpPr>
          <p:nvPr>
            <p:ph type="ftr" sz="quarter" idx="11"/>
          </p:nvPr>
        </p:nvSpPr>
        <p:spPr/>
        <p:txBody>
          <a:bodyPr/>
          <a:lstStyle>
            <a:lvl1pPr eaLnBrk="1" hangingPunct="1">
              <a:defRPr smtClean="0"/>
            </a:lvl1pPr>
          </a:lstStyle>
          <a:p>
            <a:pPr>
              <a:defRPr/>
            </a:pPr>
            <a:endParaRPr lang="en-US" altLang="en-US"/>
          </a:p>
        </p:txBody>
      </p:sp>
      <p:sp>
        <p:nvSpPr>
          <p:cNvPr id="5" name="Slide Number Placeholder 4"/>
          <p:cNvSpPr>
            <a:spLocks noGrp="1"/>
          </p:cNvSpPr>
          <p:nvPr>
            <p:ph type="sldNum" sz="quarter" idx="12"/>
          </p:nvPr>
        </p:nvSpPr>
        <p:spPr/>
        <p:txBody>
          <a:bodyPr/>
          <a:lstStyle>
            <a:lvl1pPr eaLnBrk="1" hangingPunct="1">
              <a:defRPr smtClean="0"/>
            </a:lvl1pPr>
          </a:lstStyle>
          <a:p>
            <a:pPr>
              <a:defRPr/>
            </a:pPr>
            <a:fld id="{945745E5-00C1-4021-9128-7E2833A15328}" type="slidenum">
              <a:rPr lang="en-US" altLang="en-US"/>
              <a:pPr>
                <a:defRPr/>
              </a:pPr>
              <a:t>‹#›</a:t>
            </a:fld>
            <a:endParaRPr lang="en-US" altLang="en-US"/>
          </a:p>
        </p:txBody>
      </p:sp>
    </p:spTree>
    <p:extLst>
      <p:ext uri="{BB962C8B-B14F-4D97-AF65-F5344CB8AC3E}">
        <p14:creationId xmlns:p14="http://schemas.microsoft.com/office/powerpoint/2010/main" val="2785667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smtClean="0"/>
            </a:lvl1pPr>
          </a:lstStyle>
          <a:p>
            <a:pPr>
              <a:defRPr/>
            </a:pPr>
            <a:endParaRPr lang="en-US" altLang="en-US"/>
          </a:p>
        </p:txBody>
      </p:sp>
      <p:sp>
        <p:nvSpPr>
          <p:cNvPr id="3" name="Footer Placeholder 2"/>
          <p:cNvSpPr>
            <a:spLocks noGrp="1"/>
          </p:cNvSpPr>
          <p:nvPr>
            <p:ph type="ftr" sz="quarter" idx="11"/>
          </p:nvPr>
        </p:nvSpPr>
        <p:spPr/>
        <p:txBody>
          <a:bodyPr/>
          <a:lstStyle>
            <a:lvl1pPr eaLnBrk="1" hangingPunct="1">
              <a:defRPr smtClean="0"/>
            </a:lvl1pPr>
          </a:lstStyle>
          <a:p>
            <a:pPr>
              <a:defRPr/>
            </a:pPr>
            <a:endParaRPr lang="en-US" altLang="en-US"/>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AADD683D-FF8F-4DF6-BDD0-01C6A99E72EB}" type="slidenum">
              <a:rPr lang="en-US" altLang="en-US"/>
              <a:pPr>
                <a:defRPr/>
              </a:pPr>
              <a:t>‹#›</a:t>
            </a:fld>
            <a:endParaRPr lang="en-US" altLang="en-US"/>
          </a:p>
        </p:txBody>
      </p:sp>
    </p:spTree>
    <p:extLst>
      <p:ext uri="{BB962C8B-B14F-4D97-AF65-F5344CB8AC3E}">
        <p14:creationId xmlns:p14="http://schemas.microsoft.com/office/powerpoint/2010/main" val="2826126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91FECCCA-39ED-4AFF-AC43-0350CD583B23}" type="slidenum">
              <a:rPr lang="en-US" altLang="en-US"/>
              <a:pPr>
                <a:defRPr/>
              </a:pPr>
              <a:t>‹#›</a:t>
            </a:fld>
            <a:endParaRPr lang="en-US" altLang="en-US"/>
          </a:p>
        </p:txBody>
      </p:sp>
    </p:spTree>
    <p:extLst>
      <p:ext uri="{BB962C8B-B14F-4D97-AF65-F5344CB8AC3E}">
        <p14:creationId xmlns:p14="http://schemas.microsoft.com/office/powerpoint/2010/main" val="1633620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A40DCA-FD20-43C0-9BEA-36E6640A5DE7}" type="slidenum">
              <a:rPr lang="en-US" altLang="en-US"/>
              <a:pPr>
                <a:defRPr/>
              </a:pPr>
              <a:t>‹#›</a:t>
            </a:fld>
            <a:endParaRPr lang="en-US" altLang="en-US"/>
          </a:p>
        </p:txBody>
      </p:sp>
    </p:spTree>
    <p:extLst>
      <p:ext uri="{BB962C8B-B14F-4D97-AF65-F5344CB8AC3E}">
        <p14:creationId xmlns:p14="http://schemas.microsoft.com/office/powerpoint/2010/main" val="388879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75AE1C1B-5214-43AA-813A-4363F70C9D4B}" type="slidenum">
              <a:rPr lang="en-US" altLang="en-US"/>
              <a:pPr>
                <a:defRPr/>
              </a:pPr>
              <a:t>‹#›</a:t>
            </a:fld>
            <a:endParaRPr lang="en-US" altLang="en-US"/>
          </a:p>
        </p:txBody>
      </p:sp>
    </p:spTree>
    <p:extLst>
      <p:ext uri="{BB962C8B-B14F-4D97-AF65-F5344CB8AC3E}">
        <p14:creationId xmlns:p14="http://schemas.microsoft.com/office/powerpoint/2010/main" val="485812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7B73EC9A-5DD9-4F59-8801-0360644595E1}" type="slidenum">
              <a:rPr lang="en-US" altLang="en-US"/>
              <a:pPr>
                <a:defRPr/>
              </a:pPr>
              <a:t>‹#›</a:t>
            </a:fld>
            <a:endParaRPr lang="en-US" altLang="en-US"/>
          </a:p>
        </p:txBody>
      </p:sp>
    </p:spTree>
    <p:extLst>
      <p:ext uri="{BB962C8B-B14F-4D97-AF65-F5344CB8AC3E}">
        <p14:creationId xmlns:p14="http://schemas.microsoft.com/office/powerpoint/2010/main" val="515498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7A9AAD6E-C711-4414-8EC1-DC90564B9866}" type="slidenum">
              <a:rPr lang="en-US" altLang="en-US"/>
              <a:pPr>
                <a:defRPr/>
              </a:pPr>
              <a:t>‹#›</a:t>
            </a:fld>
            <a:endParaRPr lang="en-US" altLang="en-US"/>
          </a:p>
        </p:txBody>
      </p:sp>
    </p:spTree>
    <p:extLst>
      <p:ext uri="{BB962C8B-B14F-4D97-AF65-F5344CB8AC3E}">
        <p14:creationId xmlns:p14="http://schemas.microsoft.com/office/powerpoint/2010/main" val="1352231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B2D75D11-FE9E-4F37-B41A-5080EB78D1BA}" type="slidenum">
              <a:rPr lang="en-US" altLang="en-US"/>
              <a:pPr>
                <a:defRPr/>
              </a:pPr>
              <a:t>‹#›</a:t>
            </a:fld>
            <a:endParaRPr lang="en-US" altLang="en-US"/>
          </a:p>
        </p:txBody>
      </p:sp>
    </p:spTree>
    <p:extLst>
      <p:ext uri="{BB962C8B-B14F-4D97-AF65-F5344CB8AC3E}">
        <p14:creationId xmlns:p14="http://schemas.microsoft.com/office/powerpoint/2010/main" val="331998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9685ADF4-BC17-4500-ABEE-6133CC7EDDBC}" type="slidenum">
              <a:rPr lang="en-US" altLang="en-US"/>
              <a:pPr>
                <a:defRPr/>
              </a:pPr>
              <a:t>‹#›</a:t>
            </a:fld>
            <a:endParaRPr lang="en-US" altLang="en-US"/>
          </a:p>
        </p:txBody>
      </p:sp>
    </p:spTree>
    <p:extLst>
      <p:ext uri="{BB962C8B-B14F-4D97-AF65-F5344CB8AC3E}">
        <p14:creationId xmlns:p14="http://schemas.microsoft.com/office/powerpoint/2010/main" val="3033341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C49ED97C-D488-4E81-BB2B-E8BF72DE5F89}" type="slidenum">
              <a:rPr lang="en-US" altLang="en-US"/>
              <a:pPr>
                <a:defRPr/>
              </a:pPr>
              <a:t>‹#›</a:t>
            </a:fld>
            <a:endParaRPr lang="en-US" altLang="en-US"/>
          </a:p>
        </p:txBody>
      </p:sp>
    </p:spTree>
    <p:extLst>
      <p:ext uri="{BB962C8B-B14F-4D97-AF65-F5344CB8AC3E}">
        <p14:creationId xmlns:p14="http://schemas.microsoft.com/office/powerpoint/2010/main" val="2844005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745840D6-05E1-4979-8ADB-33B2F06BC939}" type="slidenum">
              <a:rPr lang="en-US" altLang="en-US"/>
              <a:pPr>
                <a:defRPr/>
              </a:pPr>
              <a:t>‹#›</a:t>
            </a:fld>
            <a:endParaRPr lang="en-US" altLang="en-US"/>
          </a:p>
        </p:txBody>
      </p:sp>
    </p:spTree>
    <p:extLst>
      <p:ext uri="{BB962C8B-B14F-4D97-AF65-F5344CB8AC3E}">
        <p14:creationId xmlns:p14="http://schemas.microsoft.com/office/powerpoint/2010/main" val="864767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smtClean="0"/>
            </a:lvl1pPr>
          </a:lstStyle>
          <a:p>
            <a:pPr>
              <a:defRPr/>
            </a:pPr>
            <a:endParaRPr lang="en-US" altLang="en-US"/>
          </a:p>
        </p:txBody>
      </p:sp>
      <p:sp>
        <p:nvSpPr>
          <p:cNvPr id="8" name="Footer Placeholder 7"/>
          <p:cNvSpPr>
            <a:spLocks noGrp="1"/>
          </p:cNvSpPr>
          <p:nvPr>
            <p:ph type="ftr" sz="quarter" idx="11"/>
          </p:nvPr>
        </p:nvSpPr>
        <p:spPr/>
        <p:txBody>
          <a:bodyPr/>
          <a:lstStyle>
            <a:lvl1pPr eaLnBrk="1" hangingPunct="1">
              <a:defRPr smtClean="0"/>
            </a:lvl1pPr>
          </a:lstStyle>
          <a:p>
            <a:pPr>
              <a:defRPr/>
            </a:pPr>
            <a:endParaRPr lang="en-US" altLang="en-US"/>
          </a:p>
        </p:txBody>
      </p:sp>
      <p:sp>
        <p:nvSpPr>
          <p:cNvPr id="9" name="Slide Number Placeholder 8"/>
          <p:cNvSpPr>
            <a:spLocks noGrp="1"/>
          </p:cNvSpPr>
          <p:nvPr>
            <p:ph type="sldNum" sz="quarter" idx="12"/>
          </p:nvPr>
        </p:nvSpPr>
        <p:spPr/>
        <p:txBody>
          <a:bodyPr/>
          <a:lstStyle>
            <a:lvl1pPr eaLnBrk="1" hangingPunct="1">
              <a:defRPr smtClean="0"/>
            </a:lvl1pPr>
          </a:lstStyle>
          <a:p>
            <a:pPr>
              <a:defRPr/>
            </a:pPr>
            <a:fld id="{7DB468B7-3CE0-4C59-A969-448A8FCEF5C1}" type="slidenum">
              <a:rPr lang="en-US" altLang="en-US"/>
              <a:pPr>
                <a:defRPr/>
              </a:pPr>
              <a:t>‹#›</a:t>
            </a:fld>
            <a:endParaRPr lang="en-US" altLang="en-US"/>
          </a:p>
        </p:txBody>
      </p:sp>
    </p:spTree>
    <p:extLst>
      <p:ext uri="{BB962C8B-B14F-4D97-AF65-F5344CB8AC3E}">
        <p14:creationId xmlns:p14="http://schemas.microsoft.com/office/powerpoint/2010/main" val="1759899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smtClean="0"/>
            </a:lvl1pPr>
          </a:lstStyle>
          <a:p>
            <a:pPr>
              <a:defRPr/>
            </a:pPr>
            <a:endParaRPr lang="en-US" altLang="en-US"/>
          </a:p>
        </p:txBody>
      </p:sp>
      <p:sp>
        <p:nvSpPr>
          <p:cNvPr id="4" name="Footer Placeholder 3"/>
          <p:cNvSpPr>
            <a:spLocks noGrp="1"/>
          </p:cNvSpPr>
          <p:nvPr>
            <p:ph type="ftr" sz="quarter" idx="11"/>
          </p:nvPr>
        </p:nvSpPr>
        <p:spPr/>
        <p:txBody>
          <a:bodyPr/>
          <a:lstStyle>
            <a:lvl1pPr eaLnBrk="1" hangingPunct="1">
              <a:defRPr smtClean="0"/>
            </a:lvl1pPr>
          </a:lstStyle>
          <a:p>
            <a:pPr>
              <a:defRPr/>
            </a:pPr>
            <a:endParaRPr lang="en-US" altLang="en-US"/>
          </a:p>
        </p:txBody>
      </p:sp>
      <p:sp>
        <p:nvSpPr>
          <p:cNvPr id="5" name="Slide Number Placeholder 4"/>
          <p:cNvSpPr>
            <a:spLocks noGrp="1"/>
          </p:cNvSpPr>
          <p:nvPr>
            <p:ph type="sldNum" sz="quarter" idx="12"/>
          </p:nvPr>
        </p:nvSpPr>
        <p:spPr/>
        <p:txBody>
          <a:bodyPr/>
          <a:lstStyle>
            <a:lvl1pPr eaLnBrk="1" hangingPunct="1">
              <a:defRPr smtClean="0"/>
            </a:lvl1pPr>
          </a:lstStyle>
          <a:p>
            <a:pPr>
              <a:defRPr/>
            </a:pPr>
            <a:fld id="{23060F63-98C7-4DDD-A18C-B62235DAF127}" type="slidenum">
              <a:rPr lang="en-US" altLang="en-US"/>
              <a:pPr>
                <a:defRPr/>
              </a:pPr>
              <a:t>‹#›</a:t>
            </a:fld>
            <a:endParaRPr lang="en-US" altLang="en-US"/>
          </a:p>
        </p:txBody>
      </p:sp>
    </p:spTree>
    <p:extLst>
      <p:ext uri="{BB962C8B-B14F-4D97-AF65-F5344CB8AC3E}">
        <p14:creationId xmlns:p14="http://schemas.microsoft.com/office/powerpoint/2010/main" val="3136450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smtClean="0"/>
            </a:lvl1pPr>
          </a:lstStyle>
          <a:p>
            <a:pPr>
              <a:defRPr/>
            </a:pPr>
            <a:endParaRPr lang="en-US" altLang="en-US"/>
          </a:p>
        </p:txBody>
      </p:sp>
      <p:sp>
        <p:nvSpPr>
          <p:cNvPr id="3" name="Footer Placeholder 2"/>
          <p:cNvSpPr>
            <a:spLocks noGrp="1"/>
          </p:cNvSpPr>
          <p:nvPr>
            <p:ph type="ftr" sz="quarter" idx="11"/>
          </p:nvPr>
        </p:nvSpPr>
        <p:spPr/>
        <p:txBody>
          <a:bodyPr/>
          <a:lstStyle>
            <a:lvl1pPr eaLnBrk="1" hangingPunct="1">
              <a:defRPr smtClean="0"/>
            </a:lvl1pPr>
          </a:lstStyle>
          <a:p>
            <a:pPr>
              <a:defRPr/>
            </a:pPr>
            <a:endParaRPr lang="en-US" altLang="en-US"/>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75E2445F-8098-4F18-86CD-0A4ADA62BA0B}" type="slidenum">
              <a:rPr lang="en-US" altLang="en-US"/>
              <a:pPr>
                <a:defRPr/>
              </a:pPr>
              <a:t>‹#›</a:t>
            </a:fld>
            <a:endParaRPr lang="en-US" altLang="en-US"/>
          </a:p>
        </p:txBody>
      </p:sp>
    </p:spTree>
    <p:extLst>
      <p:ext uri="{BB962C8B-B14F-4D97-AF65-F5344CB8AC3E}">
        <p14:creationId xmlns:p14="http://schemas.microsoft.com/office/powerpoint/2010/main" val="53902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9A05A12-DC18-432F-AE4C-20579B987192}" type="slidenum">
              <a:rPr lang="en-US" altLang="en-US"/>
              <a:pPr>
                <a:defRPr/>
              </a:pPr>
              <a:t>‹#›</a:t>
            </a:fld>
            <a:endParaRPr lang="en-US" altLang="en-US"/>
          </a:p>
        </p:txBody>
      </p:sp>
    </p:spTree>
    <p:extLst>
      <p:ext uri="{BB962C8B-B14F-4D97-AF65-F5344CB8AC3E}">
        <p14:creationId xmlns:p14="http://schemas.microsoft.com/office/powerpoint/2010/main" val="1429382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DF56B60E-BE9E-446B-BDE1-CA90B02718B6}" type="slidenum">
              <a:rPr lang="en-US" altLang="en-US"/>
              <a:pPr>
                <a:defRPr/>
              </a:pPr>
              <a:t>‹#›</a:t>
            </a:fld>
            <a:endParaRPr lang="en-US" altLang="en-US"/>
          </a:p>
        </p:txBody>
      </p:sp>
    </p:spTree>
    <p:extLst>
      <p:ext uri="{BB962C8B-B14F-4D97-AF65-F5344CB8AC3E}">
        <p14:creationId xmlns:p14="http://schemas.microsoft.com/office/powerpoint/2010/main" val="7699962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46B421E9-3E3E-4356-9AEA-5840429D68A4}" type="slidenum">
              <a:rPr lang="en-US" altLang="en-US"/>
              <a:pPr>
                <a:defRPr/>
              </a:pPr>
              <a:t>‹#›</a:t>
            </a:fld>
            <a:endParaRPr lang="en-US" altLang="en-US"/>
          </a:p>
        </p:txBody>
      </p:sp>
    </p:spTree>
    <p:extLst>
      <p:ext uri="{BB962C8B-B14F-4D97-AF65-F5344CB8AC3E}">
        <p14:creationId xmlns:p14="http://schemas.microsoft.com/office/powerpoint/2010/main" val="216498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0FC57609-1F84-47BC-8EE4-F50875D6C9FA}" type="slidenum">
              <a:rPr lang="en-US" altLang="en-US"/>
              <a:pPr>
                <a:defRPr/>
              </a:pPr>
              <a:t>‹#›</a:t>
            </a:fld>
            <a:endParaRPr lang="en-US" altLang="en-US"/>
          </a:p>
        </p:txBody>
      </p:sp>
    </p:spTree>
    <p:extLst>
      <p:ext uri="{BB962C8B-B14F-4D97-AF65-F5344CB8AC3E}">
        <p14:creationId xmlns:p14="http://schemas.microsoft.com/office/powerpoint/2010/main" val="1307880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28DDC2F7-094E-4708-85C2-9359373615AE}" type="slidenum">
              <a:rPr lang="en-US" altLang="en-US"/>
              <a:pPr>
                <a:defRPr/>
              </a:pPr>
              <a:t>‹#›</a:t>
            </a:fld>
            <a:endParaRPr lang="en-US" altLang="en-US"/>
          </a:p>
        </p:txBody>
      </p:sp>
    </p:spTree>
    <p:extLst>
      <p:ext uri="{BB962C8B-B14F-4D97-AF65-F5344CB8AC3E}">
        <p14:creationId xmlns:p14="http://schemas.microsoft.com/office/powerpoint/2010/main" val="35423437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77521823-B60A-4C02-A439-1058AAF5AB23}" type="slidenum">
              <a:rPr lang="en-US" altLang="en-US"/>
              <a:pPr>
                <a:defRPr/>
              </a:pPr>
              <a:t>‹#›</a:t>
            </a:fld>
            <a:endParaRPr lang="en-US" altLang="en-US"/>
          </a:p>
        </p:txBody>
      </p:sp>
    </p:spTree>
    <p:extLst>
      <p:ext uri="{BB962C8B-B14F-4D97-AF65-F5344CB8AC3E}">
        <p14:creationId xmlns:p14="http://schemas.microsoft.com/office/powerpoint/2010/main" val="3511773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7A3C0018-1133-4EF0-9E97-C49CBF2C1D3C}" type="slidenum">
              <a:rPr lang="en-US" altLang="en-US"/>
              <a:pPr>
                <a:defRPr/>
              </a:pPr>
              <a:t>‹#›</a:t>
            </a:fld>
            <a:endParaRPr lang="en-US" altLang="en-US"/>
          </a:p>
        </p:txBody>
      </p:sp>
    </p:spTree>
    <p:extLst>
      <p:ext uri="{BB962C8B-B14F-4D97-AF65-F5344CB8AC3E}">
        <p14:creationId xmlns:p14="http://schemas.microsoft.com/office/powerpoint/2010/main" val="10213787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1BB0C22A-A828-49F1-98EB-6DC65503338C}" type="slidenum">
              <a:rPr lang="en-US" altLang="en-US"/>
              <a:pPr>
                <a:defRPr/>
              </a:pPr>
              <a:t>‹#›</a:t>
            </a:fld>
            <a:endParaRPr lang="en-US" altLang="en-US"/>
          </a:p>
        </p:txBody>
      </p:sp>
    </p:spTree>
    <p:extLst>
      <p:ext uri="{BB962C8B-B14F-4D97-AF65-F5344CB8AC3E}">
        <p14:creationId xmlns:p14="http://schemas.microsoft.com/office/powerpoint/2010/main" val="4144260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96E40C67-7B8E-4ACA-87B4-39FE21A1E71F}" type="slidenum">
              <a:rPr lang="en-US" altLang="en-US"/>
              <a:pPr>
                <a:defRPr/>
              </a:pPr>
              <a:t>‹#›</a:t>
            </a:fld>
            <a:endParaRPr lang="en-US" altLang="en-US"/>
          </a:p>
        </p:txBody>
      </p:sp>
    </p:spTree>
    <p:extLst>
      <p:ext uri="{BB962C8B-B14F-4D97-AF65-F5344CB8AC3E}">
        <p14:creationId xmlns:p14="http://schemas.microsoft.com/office/powerpoint/2010/main" val="921369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1" hangingPunct="1">
              <a:defRPr smtClean="0"/>
            </a:lvl1pPr>
          </a:lstStyle>
          <a:p>
            <a:pPr>
              <a:defRPr/>
            </a:pPr>
            <a:endParaRPr lang="en-US" altLang="en-US"/>
          </a:p>
        </p:txBody>
      </p:sp>
      <p:sp>
        <p:nvSpPr>
          <p:cNvPr id="8" name="Footer Placeholder 7"/>
          <p:cNvSpPr>
            <a:spLocks noGrp="1"/>
          </p:cNvSpPr>
          <p:nvPr>
            <p:ph type="ftr" sz="quarter" idx="11"/>
          </p:nvPr>
        </p:nvSpPr>
        <p:spPr/>
        <p:txBody>
          <a:bodyPr/>
          <a:lstStyle>
            <a:lvl1pPr eaLnBrk="1" hangingPunct="1">
              <a:defRPr smtClean="0"/>
            </a:lvl1pPr>
          </a:lstStyle>
          <a:p>
            <a:pPr>
              <a:defRPr/>
            </a:pPr>
            <a:endParaRPr lang="en-US" altLang="en-US"/>
          </a:p>
        </p:txBody>
      </p:sp>
      <p:sp>
        <p:nvSpPr>
          <p:cNvPr id="9" name="Slide Number Placeholder 8"/>
          <p:cNvSpPr>
            <a:spLocks noGrp="1"/>
          </p:cNvSpPr>
          <p:nvPr>
            <p:ph type="sldNum" sz="quarter" idx="12"/>
          </p:nvPr>
        </p:nvSpPr>
        <p:spPr/>
        <p:txBody>
          <a:bodyPr/>
          <a:lstStyle>
            <a:lvl1pPr eaLnBrk="1" hangingPunct="1">
              <a:defRPr smtClean="0"/>
            </a:lvl1pPr>
          </a:lstStyle>
          <a:p>
            <a:pPr>
              <a:defRPr/>
            </a:pPr>
            <a:fld id="{4EBDB56B-4F41-43E6-9D8D-549B0BC182AA}" type="slidenum">
              <a:rPr lang="en-US" altLang="en-US"/>
              <a:pPr>
                <a:defRPr/>
              </a:pPr>
              <a:t>‹#›</a:t>
            </a:fld>
            <a:endParaRPr lang="en-US" altLang="en-US"/>
          </a:p>
        </p:txBody>
      </p:sp>
    </p:spTree>
    <p:extLst>
      <p:ext uri="{BB962C8B-B14F-4D97-AF65-F5344CB8AC3E}">
        <p14:creationId xmlns:p14="http://schemas.microsoft.com/office/powerpoint/2010/main" val="27942675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1" hangingPunct="1">
              <a:defRPr smtClean="0"/>
            </a:lvl1pPr>
          </a:lstStyle>
          <a:p>
            <a:pPr>
              <a:defRPr/>
            </a:pPr>
            <a:endParaRPr lang="en-US" altLang="en-US"/>
          </a:p>
        </p:txBody>
      </p:sp>
      <p:sp>
        <p:nvSpPr>
          <p:cNvPr id="4" name="Footer Placeholder 3"/>
          <p:cNvSpPr>
            <a:spLocks noGrp="1"/>
          </p:cNvSpPr>
          <p:nvPr>
            <p:ph type="ftr" sz="quarter" idx="11"/>
          </p:nvPr>
        </p:nvSpPr>
        <p:spPr/>
        <p:txBody>
          <a:bodyPr/>
          <a:lstStyle>
            <a:lvl1pPr eaLnBrk="1" hangingPunct="1">
              <a:defRPr smtClean="0"/>
            </a:lvl1pPr>
          </a:lstStyle>
          <a:p>
            <a:pPr>
              <a:defRPr/>
            </a:pPr>
            <a:endParaRPr lang="en-US" altLang="en-US"/>
          </a:p>
        </p:txBody>
      </p:sp>
      <p:sp>
        <p:nvSpPr>
          <p:cNvPr id="5" name="Slide Number Placeholder 4"/>
          <p:cNvSpPr>
            <a:spLocks noGrp="1"/>
          </p:cNvSpPr>
          <p:nvPr>
            <p:ph type="sldNum" sz="quarter" idx="12"/>
          </p:nvPr>
        </p:nvSpPr>
        <p:spPr/>
        <p:txBody>
          <a:bodyPr/>
          <a:lstStyle>
            <a:lvl1pPr eaLnBrk="1" hangingPunct="1">
              <a:defRPr smtClean="0"/>
            </a:lvl1pPr>
          </a:lstStyle>
          <a:p>
            <a:pPr>
              <a:defRPr/>
            </a:pPr>
            <a:fld id="{A4BD89D3-F645-43EB-9281-DA19765F92FE}" type="slidenum">
              <a:rPr lang="en-US" altLang="en-US"/>
              <a:pPr>
                <a:defRPr/>
              </a:pPr>
              <a:t>‹#›</a:t>
            </a:fld>
            <a:endParaRPr lang="en-US" altLang="en-US"/>
          </a:p>
        </p:txBody>
      </p:sp>
    </p:spTree>
    <p:extLst>
      <p:ext uri="{BB962C8B-B14F-4D97-AF65-F5344CB8AC3E}">
        <p14:creationId xmlns:p14="http://schemas.microsoft.com/office/powerpoint/2010/main" val="1657054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447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4478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8C878BE-BEF6-4187-AFAF-101950056519}" type="slidenum">
              <a:rPr lang="en-US" altLang="en-US"/>
              <a:pPr>
                <a:defRPr/>
              </a:pPr>
              <a:t>‹#›</a:t>
            </a:fld>
            <a:endParaRPr lang="en-US" altLang="en-US"/>
          </a:p>
        </p:txBody>
      </p:sp>
    </p:spTree>
    <p:extLst>
      <p:ext uri="{BB962C8B-B14F-4D97-AF65-F5344CB8AC3E}">
        <p14:creationId xmlns:p14="http://schemas.microsoft.com/office/powerpoint/2010/main" val="2984241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smtClean="0"/>
            </a:lvl1pPr>
          </a:lstStyle>
          <a:p>
            <a:pPr>
              <a:defRPr/>
            </a:pPr>
            <a:endParaRPr lang="en-US" altLang="en-US"/>
          </a:p>
        </p:txBody>
      </p:sp>
      <p:sp>
        <p:nvSpPr>
          <p:cNvPr id="3" name="Footer Placeholder 2"/>
          <p:cNvSpPr>
            <a:spLocks noGrp="1"/>
          </p:cNvSpPr>
          <p:nvPr>
            <p:ph type="ftr" sz="quarter" idx="11"/>
          </p:nvPr>
        </p:nvSpPr>
        <p:spPr/>
        <p:txBody>
          <a:bodyPr/>
          <a:lstStyle>
            <a:lvl1pPr eaLnBrk="1" hangingPunct="1">
              <a:defRPr smtClean="0"/>
            </a:lvl1pPr>
          </a:lstStyle>
          <a:p>
            <a:pPr>
              <a:defRPr/>
            </a:pPr>
            <a:endParaRPr lang="en-US" altLang="en-US"/>
          </a:p>
        </p:txBody>
      </p:sp>
      <p:sp>
        <p:nvSpPr>
          <p:cNvPr id="4" name="Slide Number Placeholder 3"/>
          <p:cNvSpPr>
            <a:spLocks noGrp="1"/>
          </p:cNvSpPr>
          <p:nvPr>
            <p:ph type="sldNum" sz="quarter" idx="12"/>
          </p:nvPr>
        </p:nvSpPr>
        <p:spPr/>
        <p:txBody>
          <a:bodyPr/>
          <a:lstStyle>
            <a:lvl1pPr eaLnBrk="1" hangingPunct="1">
              <a:defRPr smtClean="0"/>
            </a:lvl1pPr>
          </a:lstStyle>
          <a:p>
            <a:pPr>
              <a:defRPr/>
            </a:pPr>
            <a:fld id="{FB8A882C-988B-4913-930C-9B8C56B6DB01}" type="slidenum">
              <a:rPr lang="en-US" altLang="en-US"/>
              <a:pPr>
                <a:defRPr/>
              </a:pPr>
              <a:t>‹#›</a:t>
            </a:fld>
            <a:endParaRPr lang="en-US" altLang="en-US"/>
          </a:p>
        </p:txBody>
      </p:sp>
    </p:spTree>
    <p:extLst>
      <p:ext uri="{BB962C8B-B14F-4D97-AF65-F5344CB8AC3E}">
        <p14:creationId xmlns:p14="http://schemas.microsoft.com/office/powerpoint/2010/main" val="3226893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75DF684F-7001-466E-86BE-08AF1B3FE856}" type="slidenum">
              <a:rPr lang="en-US" altLang="en-US"/>
              <a:pPr>
                <a:defRPr/>
              </a:pPr>
              <a:t>‹#›</a:t>
            </a:fld>
            <a:endParaRPr lang="en-US" altLang="en-US"/>
          </a:p>
        </p:txBody>
      </p:sp>
    </p:spTree>
    <p:extLst>
      <p:ext uri="{BB962C8B-B14F-4D97-AF65-F5344CB8AC3E}">
        <p14:creationId xmlns:p14="http://schemas.microsoft.com/office/powerpoint/2010/main" val="1799680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1" hangingPunct="1">
              <a:defRPr smtClean="0"/>
            </a:lvl1pPr>
          </a:lstStyle>
          <a:p>
            <a:pPr>
              <a:defRPr/>
            </a:pPr>
            <a:endParaRPr lang="en-US" altLang="en-US"/>
          </a:p>
        </p:txBody>
      </p:sp>
      <p:sp>
        <p:nvSpPr>
          <p:cNvPr id="6" name="Footer Placeholder 5"/>
          <p:cNvSpPr>
            <a:spLocks noGrp="1"/>
          </p:cNvSpPr>
          <p:nvPr>
            <p:ph type="ftr" sz="quarter" idx="11"/>
          </p:nvPr>
        </p:nvSpPr>
        <p:spPr/>
        <p:txBody>
          <a:bodyPr/>
          <a:lstStyle>
            <a:lvl1pPr eaLnBrk="1" hangingPunct="1">
              <a:defRPr smtClean="0"/>
            </a:lvl1pPr>
          </a:lstStyle>
          <a:p>
            <a:pPr>
              <a:defRPr/>
            </a:pPr>
            <a:endParaRPr lang="en-US" altLang="en-US"/>
          </a:p>
        </p:txBody>
      </p:sp>
      <p:sp>
        <p:nvSpPr>
          <p:cNvPr id="7" name="Slide Number Placeholder 6"/>
          <p:cNvSpPr>
            <a:spLocks noGrp="1"/>
          </p:cNvSpPr>
          <p:nvPr>
            <p:ph type="sldNum" sz="quarter" idx="12"/>
          </p:nvPr>
        </p:nvSpPr>
        <p:spPr/>
        <p:txBody>
          <a:bodyPr/>
          <a:lstStyle>
            <a:lvl1pPr eaLnBrk="1" hangingPunct="1">
              <a:defRPr smtClean="0"/>
            </a:lvl1pPr>
          </a:lstStyle>
          <a:p>
            <a:pPr>
              <a:defRPr/>
            </a:pPr>
            <a:fld id="{39E5253F-241C-4876-B05E-776C2088B4E3}" type="slidenum">
              <a:rPr lang="en-US" altLang="en-US"/>
              <a:pPr>
                <a:defRPr/>
              </a:pPr>
              <a:t>‹#›</a:t>
            </a:fld>
            <a:endParaRPr lang="en-US" altLang="en-US"/>
          </a:p>
        </p:txBody>
      </p:sp>
    </p:spTree>
    <p:extLst>
      <p:ext uri="{BB962C8B-B14F-4D97-AF65-F5344CB8AC3E}">
        <p14:creationId xmlns:p14="http://schemas.microsoft.com/office/powerpoint/2010/main" val="937853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3E834346-67C2-47F9-89F4-A71911F47B32}" type="slidenum">
              <a:rPr lang="en-US" altLang="en-US"/>
              <a:pPr>
                <a:defRPr/>
              </a:pPr>
              <a:t>‹#›</a:t>
            </a:fld>
            <a:endParaRPr lang="en-US" altLang="en-US"/>
          </a:p>
        </p:txBody>
      </p:sp>
    </p:spTree>
    <p:extLst>
      <p:ext uri="{BB962C8B-B14F-4D97-AF65-F5344CB8AC3E}">
        <p14:creationId xmlns:p14="http://schemas.microsoft.com/office/powerpoint/2010/main" val="1242863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smtClean="0"/>
            </a:lvl1pPr>
          </a:lstStyle>
          <a:p>
            <a:pPr>
              <a:defRPr/>
            </a:pPr>
            <a:endParaRPr lang="en-US" altLang="en-US"/>
          </a:p>
        </p:txBody>
      </p:sp>
      <p:sp>
        <p:nvSpPr>
          <p:cNvPr id="5" name="Footer Placeholder 4"/>
          <p:cNvSpPr>
            <a:spLocks noGrp="1"/>
          </p:cNvSpPr>
          <p:nvPr>
            <p:ph type="ftr" sz="quarter" idx="11"/>
          </p:nvPr>
        </p:nvSpPr>
        <p:spPr/>
        <p:txBody>
          <a:bodyPr/>
          <a:lstStyle>
            <a:lvl1pPr eaLnBrk="1" hangingPunct="1">
              <a:defRPr smtClean="0"/>
            </a:lvl1pPr>
          </a:lstStyle>
          <a:p>
            <a:pPr>
              <a:defRPr/>
            </a:pPr>
            <a:endParaRPr lang="en-US" altLang="en-US"/>
          </a:p>
        </p:txBody>
      </p:sp>
      <p:sp>
        <p:nvSpPr>
          <p:cNvPr id="6" name="Slide Number Placeholder 5"/>
          <p:cNvSpPr>
            <a:spLocks noGrp="1"/>
          </p:cNvSpPr>
          <p:nvPr>
            <p:ph type="sldNum" sz="quarter" idx="12"/>
          </p:nvPr>
        </p:nvSpPr>
        <p:spPr/>
        <p:txBody>
          <a:bodyPr/>
          <a:lstStyle>
            <a:lvl1pPr eaLnBrk="1" hangingPunct="1">
              <a:defRPr smtClean="0"/>
            </a:lvl1pPr>
          </a:lstStyle>
          <a:p>
            <a:pPr>
              <a:defRPr/>
            </a:pPr>
            <a:fld id="{79F5C04F-7FB0-413D-A719-B17264B8B021}" type="slidenum">
              <a:rPr lang="en-US" altLang="en-US"/>
              <a:pPr>
                <a:defRPr/>
              </a:pPr>
              <a:t>‹#›</a:t>
            </a:fld>
            <a:endParaRPr lang="en-US" altLang="en-US"/>
          </a:p>
        </p:txBody>
      </p:sp>
    </p:spTree>
    <p:extLst>
      <p:ext uri="{BB962C8B-B14F-4D97-AF65-F5344CB8AC3E}">
        <p14:creationId xmlns:p14="http://schemas.microsoft.com/office/powerpoint/2010/main" val="230832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A47A025-E36A-4763-92E8-8919A478CBBB}" type="slidenum">
              <a:rPr lang="en-US" altLang="en-US"/>
              <a:pPr>
                <a:defRPr/>
              </a:pPr>
              <a:t>‹#›</a:t>
            </a:fld>
            <a:endParaRPr lang="en-US" altLang="en-US"/>
          </a:p>
        </p:txBody>
      </p:sp>
    </p:spTree>
    <p:extLst>
      <p:ext uri="{BB962C8B-B14F-4D97-AF65-F5344CB8AC3E}">
        <p14:creationId xmlns:p14="http://schemas.microsoft.com/office/powerpoint/2010/main" val="2707489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5E515A8F-6860-44E8-947A-CE5F11C4AEE7}" type="slidenum">
              <a:rPr lang="en-US" altLang="en-US"/>
              <a:pPr>
                <a:defRPr/>
              </a:pPr>
              <a:t>‹#›</a:t>
            </a:fld>
            <a:endParaRPr lang="en-US" altLang="en-US"/>
          </a:p>
        </p:txBody>
      </p:sp>
    </p:spTree>
    <p:extLst>
      <p:ext uri="{BB962C8B-B14F-4D97-AF65-F5344CB8AC3E}">
        <p14:creationId xmlns:p14="http://schemas.microsoft.com/office/powerpoint/2010/main" val="2686025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F74FDB-50DC-47F0-B13D-028FFDFF51E1}" type="slidenum">
              <a:rPr lang="en-US" altLang="en-US"/>
              <a:pPr>
                <a:defRPr/>
              </a:pPr>
              <a:t>‹#›</a:t>
            </a:fld>
            <a:endParaRPr lang="en-US" altLang="en-US"/>
          </a:p>
        </p:txBody>
      </p:sp>
    </p:spTree>
    <p:extLst>
      <p:ext uri="{BB962C8B-B14F-4D97-AF65-F5344CB8AC3E}">
        <p14:creationId xmlns:p14="http://schemas.microsoft.com/office/powerpoint/2010/main" val="2037968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B6E84D9-89E4-453C-BEEE-C139C51DE60D}" type="slidenum">
              <a:rPr lang="en-US" altLang="en-US"/>
              <a:pPr>
                <a:defRPr/>
              </a:pPr>
              <a:t>‹#›</a:t>
            </a:fld>
            <a:endParaRPr lang="en-US" altLang="en-US"/>
          </a:p>
        </p:txBody>
      </p:sp>
    </p:spTree>
    <p:extLst>
      <p:ext uri="{BB962C8B-B14F-4D97-AF65-F5344CB8AC3E}">
        <p14:creationId xmlns:p14="http://schemas.microsoft.com/office/powerpoint/2010/main" val="1658231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26429A1-4442-4B0B-893A-2864CD160D54}" type="slidenum">
              <a:rPr lang="en-US" altLang="en-US"/>
              <a:pPr>
                <a:defRPr/>
              </a:pPr>
              <a:t>‹#›</a:t>
            </a:fld>
            <a:endParaRPr lang="en-US" altLang="en-US"/>
          </a:p>
        </p:txBody>
      </p:sp>
    </p:spTree>
    <p:extLst>
      <p:ext uri="{BB962C8B-B14F-4D97-AF65-F5344CB8AC3E}">
        <p14:creationId xmlns:p14="http://schemas.microsoft.com/office/powerpoint/2010/main" val="78126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09600"/>
            <a:ext cx="7772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14478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3A20615F-AA08-4285-BF2C-42AC79B71BD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752"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spcBef>
          <a:spcPct val="0"/>
        </a:spcBef>
        <a:spcAft>
          <a:spcPct val="0"/>
        </a:spcAft>
        <a:defRPr sz="2400" b="1" kern="1200">
          <a:solidFill>
            <a:srgbClr val="FF0000"/>
          </a:solidFill>
          <a:latin typeface="+mj-lt"/>
          <a:ea typeface="+mj-ea"/>
          <a:cs typeface="+mj-cs"/>
        </a:defRPr>
      </a:lvl1pPr>
      <a:lvl2pPr algn="ctr" rtl="0" eaLnBrk="0" fontAlgn="base" hangingPunct="0">
        <a:spcBef>
          <a:spcPct val="0"/>
        </a:spcBef>
        <a:spcAft>
          <a:spcPct val="0"/>
        </a:spcAft>
        <a:defRPr sz="2400" b="1">
          <a:solidFill>
            <a:srgbClr val="FF0000"/>
          </a:solidFill>
          <a:latin typeface="Times New Roman" panose="02020603050405020304" pitchFamily="18" charset="0"/>
        </a:defRPr>
      </a:lvl2pPr>
      <a:lvl3pPr algn="ctr" rtl="0" eaLnBrk="0" fontAlgn="base" hangingPunct="0">
        <a:spcBef>
          <a:spcPct val="0"/>
        </a:spcBef>
        <a:spcAft>
          <a:spcPct val="0"/>
        </a:spcAft>
        <a:defRPr sz="2400" b="1">
          <a:solidFill>
            <a:srgbClr val="FF0000"/>
          </a:solidFill>
          <a:latin typeface="Times New Roman" panose="02020603050405020304" pitchFamily="18" charset="0"/>
        </a:defRPr>
      </a:lvl3pPr>
      <a:lvl4pPr algn="ctr" rtl="0" eaLnBrk="0" fontAlgn="base" hangingPunct="0">
        <a:spcBef>
          <a:spcPct val="0"/>
        </a:spcBef>
        <a:spcAft>
          <a:spcPct val="0"/>
        </a:spcAft>
        <a:defRPr sz="2400" b="1">
          <a:solidFill>
            <a:srgbClr val="FF0000"/>
          </a:solidFill>
          <a:latin typeface="Times New Roman" panose="02020603050405020304" pitchFamily="18" charset="0"/>
        </a:defRPr>
      </a:lvl4pPr>
      <a:lvl5pPr algn="ctr" rtl="0" eaLnBrk="0" fontAlgn="base" hangingPunct="0">
        <a:spcBef>
          <a:spcPct val="0"/>
        </a:spcBef>
        <a:spcAft>
          <a:spcPct val="0"/>
        </a:spcAft>
        <a:defRPr sz="2400" b="1">
          <a:solidFill>
            <a:srgbClr val="FF0000"/>
          </a:solidFill>
          <a:latin typeface="Times New Roman" panose="02020603050405020304" pitchFamily="18" charset="0"/>
        </a:defRPr>
      </a:lvl5pPr>
      <a:lvl6pPr marL="457200" algn="ctr" rtl="0" fontAlgn="base">
        <a:spcBef>
          <a:spcPct val="0"/>
        </a:spcBef>
        <a:spcAft>
          <a:spcPct val="0"/>
        </a:spcAft>
        <a:defRPr sz="2400" b="1">
          <a:solidFill>
            <a:srgbClr val="FF0000"/>
          </a:solidFill>
          <a:latin typeface="Times New Roman" panose="02020603050405020304" pitchFamily="18" charset="0"/>
        </a:defRPr>
      </a:lvl6pPr>
      <a:lvl7pPr marL="914400" algn="ctr" rtl="0" fontAlgn="base">
        <a:spcBef>
          <a:spcPct val="0"/>
        </a:spcBef>
        <a:spcAft>
          <a:spcPct val="0"/>
        </a:spcAft>
        <a:defRPr sz="2400" b="1">
          <a:solidFill>
            <a:srgbClr val="FF0000"/>
          </a:solidFill>
          <a:latin typeface="Times New Roman" panose="02020603050405020304" pitchFamily="18" charset="0"/>
        </a:defRPr>
      </a:lvl7pPr>
      <a:lvl8pPr marL="1371600" algn="ctr" rtl="0" fontAlgn="base">
        <a:spcBef>
          <a:spcPct val="0"/>
        </a:spcBef>
        <a:spcAft>
          <a:spcPct val="0"/>
        </a:spcAft>
        <a:defRPr sz="2400" b="1">
          <a:solidFill>
            <a:srgbClr val="FF0000"/>
          </a:solidFill>
          <a:latin typeface="Times New Roman" panose="02020603050405020304" pitchFamily="18" charset="0"/>
        </a:defRPr>
      </a:lvl8pPr>
      <a:lvl9pPr marL="1828800" algn="ctr" rtl="0" fontAlgn="base">
        <a:spcBef>
          <a:spcPct val="0"/>
        </a:spcBef>
        <a:spcAft>
          <a:spcPct val="0"/>
        </a:spcAft>
        <a:defRPr sz="2400" b="1">
          <a:solidFill>
            <a:srgbClr val="FF0000"/>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1600" kern="1200">
          <a:solidFill>
            <a:schemeClr val="accent2"/>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1400" kern="1200">
          <a:solidFill>
            <a:srgbClr val="660033"/>
          </a:solidFill>
          <a:latin typeface="+mn-lt"/>
          <a:ea typeface="+mn-ea"/>
          <a:cs typeface="+mn-cs"/>
        </a:defRPr>
      </a:lvl2pPr>
      <a:lvl3pPr marL="1143000" indent="-228600" algn="l" rtl="0" eaLnBrk="0" fontAlgn="base" hangingPunct="0">
        <a:spcBef>
          <a:spcPct val="20000"/>
        </a:spcBef>
        <a:spcAft>
          <a:spcPct val="0"/>
        </a:spcAft>
        <a:buSzPct val="80000"/>
        <a:buFont typeface="Wingdings" panose="05000000000000000000" pitchFamily="2" charset="2"/>
        <a:buChar char="q"/>
        <a:defRPr sz="1400" kern="1200">
          <a:solidFill>
            <a:srgbClr val="006600"/>
          </a:solidFill>
          <a:latin typeface="+mn-lt"/>
          <a:ea typeface="+mn-ea"/>
          <a:cs typeface="+mn-cs"/>
        </a:defRPr>
      </a:lvl3pPr>
      <a:lvl4pPr marL="1600200" indent="-228600" algn="l" rtl="0" eaLnBrk="0" fontAlgn="base" hangingPunct="0">
        <a:spcBef>
          <a:spcPct val="20000"/>
        </a:spcBef>
        <a:spcAft>
          <a:spcPct val="0"/>
        </a:spcAft>
        <a:buChar char="–"/>
        <a:defRPr sz="14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4286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solidFill>
                  <a:srgbClr val="FFFFFF"/>
                </a:solidFill>
                <a:latin typeface="Times New Roman" panose="02020603050405020304" pitchFamily="18" charset="0"/>
              </a:defRPr>
            </a:lvl1pPr>
          </a:lstStyle>
          <a:p>
            <a:pPr>
              <a:defRPr/>
            </a:pPr>
            <a:endParaRPr lang="en-US" alt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solidFill>
                  <a:srgbClr val="FFFFFF"/>
                </a:solidFill>
                <a:latin typeface="Times New Roman" panose="02020603050405020304" pitchFamily="18" charset="0"/>
              </a:defRPr>
            </a:lvl1pPr>
          </a:lstStyle>
          <a:p>
            <a:pPr>
              <a:defRPr/>
            </a:pPr>
            <a:endParaRPr lang="en-US" alt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anose="02020603050405020304" pitchFamily="18" charset="0"/>
              </a:defRPr>
            </a:lvl1pPr>
          </a:lstStyle>
          <a:p>
            <a:pPr>
              <a:defRPr/>
            </a:pPr>
            <a:fld id="{D4C83443-5F07-4608-81CB-C3F0C1FA51A4}" type="slidenum">
              <a:rPr lang="en-US" altLang="en-US"/>
              <a:pPr>
                <a:defRPr/>
              </a:pPr>
              <a:t>‹#›</a:t>
            </a:fld>
            <a:endParaRPr lang="en-US" altLang="en-US"/>
          </a:p>
        </p:txBody>
      </p:sp>
      <p:grpSp>
        <p:nvGrpSpPr>
          <p:cNvPr id="2053" name="Group 9"/>
          <p:cNvGrpSpPr>
            <a:grpSpLocks/>
          </p:cNvGrpSpPr>
          <p:nvPr/>
        </p:nvGrpSpPr>
        <p:grpSpPr bwMode="auto">
          <a:xfrm>
            <a:off x="0" y="0"/>
            <a:ext cx="8478838" cy="6173788"/>
            <a:chOff x="0" y="0"/>
            <a:chExt cx="5341" cy="3889"/>
          </a:xfrm>
        </p:grpSpPr>
        <p:sp>
          <p:nvSpPr>
            <p:cNvPr id="2057" name="Freeform 5"/>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Freeform 6"/>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9" name="Freeform 7"/>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60" name="Freeform 8"/>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54" name="Rectangle 10"/>
          <p:cNvSpPr>
            <a:spLocks noGrp="1" noChangeArrowheads="1"/>
          </p:cNvSpPr>
          <p:nvPr>
            <p:ph type="title"/>
          </p:nvPr>
        </p:nvSpPr>
        <p:spPr bwMode="auto">
          <a:xfrm>
            <a:off x="6858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35" name="Rectangle 11"/>
          <p:cNvSpPr>
            <a:spLocks noGrp="1" noChangeArrowheads="1"/>
          </p:cNvSpPr>
          <p:nvPr>
            <p:ph type="body" idx="1"/>
          </p:nvPr>
        </p:nvSpPr>
        <p:spPr bwMode="auto">
          <a:xfrm>
            <a:off x="6858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6" name="Rectangle 12"/>
          <p:cNvSpPr>
            <a:spLocks noChangeArrowheads="1"/>
          </p:cNvSpPr>
          <p:nvPr/>
        </p:nvSpPr>
        <p:spPr bwMode="auto">
          <a:xfrm>
            <a:off x="8662988" y="6484938"/>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7C6730C-089C-47A6-945F-9B6E304B910B}" type="slidenum">
              <a:rPr lang="en-US" altLang="en-US" sz="1400">
                <a:solidFill>
                  <a:srgbClr val="FFFFFF"/>
                </a:solidFill>
              </a:rPr>
              <a:pPr algn="r"/>
              <a:t>‹#›</a:t>
            </a:fld>
            <a:endParaRPr lang="en-US" altLang="en-US" sz="1400">
              <a:solidFill>
                <a:srgbClr val="FFFFFF"/>
              </a:solidFill>
            </a:endParaRP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eaLnBrk="0" fontAlgn="base" hangingPunct="0">
        <a:spcBef>
          <a:spcPct val="0"/>
        </a:spcBef>
        <a:spcAft>
          <a:spcPct val="0"/>
        </a:spcAft>
        <a:defRPr sz="4400">
          <a:solidFill>
            <a:schemeClr val="tx1"/>
          </a:solidFill>
          <a:latin typeface="Arial" panose="020B0604020202020204" pitchFamily="34" charset="0"/>
        </a:defRPr>
      </a:lvl6pPr>
      <a:lvl7pPr marL="914400" algn="ctr" rtl="0" eaLnBrk="0" fontAlgn="base" hangingPunct="0">
        <a:spcBef>
          <a:spcPct val="0"/>
        </a:spcBef>
        <a:spcAft>
          <a:spcPct val="0"/>
        </a:spcAft>
        <a:defRPr sz="4400">
          <a:solidFill>
            <a:schemeClr val="tx1"/>
          </a:solidFill>
          <a:latin typeface="Arial" panose="020B0604020202020204" pitchFamily="34" charset="0"/>
        </a:defRPr>
      </a:lvl7pPr>
      <a:lvl8pPr marL="1371600" algn="ctr" rtl="0" eaLnBrk="0" fontAlgn="base" hangingPunct="0">
        <a:spcBef>
          <a:spcPct val="0"/>
        </a:spcBef>
        <a:spcAft>
          <a:spcPct val="0"/>
        </a:spcAft>
        <a:defRPr sz="4400">
          <a:solidFill>
            <a:schemeClr val="tx1"/>
          </a:solidFill>
          <a:latin typeface="Arial" panose="020B0604020202020204" pitchFamily="34" charset="0"/>
        </a:defRPr>
      </a:lvl8pPr>
      <a:lvl9pPr marL="1828800" algn="ctr" rtl="0" eaLnBrk="0" fontAlgn="base" hangingPunct="0">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lr>
          <a:schemeClr val="tx1"/>
        </a:buClr>
        <a:buSzPct val="100000"/>
        <a:buChar char="»"/>
        <a:defRPr sz="24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lr>
          <a:schemeClr val="tx1"/>
        </a:buClr>
        <a:buSzPct val="100000"/>
        <a:buChar char="–"/>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4286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solidFill>
                  <a:srgbClr val="FFFFFF"/>
                </a:solidFill>
                <a:latin typeface="Times New Roman" panose="02020603050405020304" pitchFamily="18" charset="0"/>
              </a:defRPr>
            </a:lvl1pPr>
          </a:lstStyle>
          <a:p>
            <a:pPr>
              <a:defRPr/>
            </a:pPr>
            <a:endParaRPr lang="en-US" alt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solidFill>
                  <a:srgbClr val="FFFFFF"/>
                </a:solidFill>
                <a:latin typeface="Times New Roman" panose="02020603050405020304" pitchFamily="18" charset="0"/>
              </a:defRPr>
            </a:lvl1pPr>
          </a:lstStyle>
          <a:p>
            <a:pPr>
              <a:defRPr/>
            </a:pPr>
            <a:endParaRPr lang="en-US" alt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anose="02020603050405020304" pitchFamily="18" charset="0"/>
              </a:defRPr>
            </a:lvl1pPr>
          </a:lstStyle>
          <a:p>
            <a:pPr>
              <a:defRPr/>
            </a:pPr>
            <a:fld id="{E4C3313F-0CDA-44A5-A77A-33D121882B3D}" type="slidenum">
              <a:rPr lang="en-US" altLang="en-US"/>
              <a:pPr>
                <a:defRPr/>
              </a:pPr>
              <a:t>‹#›</a:t>
            </a:fld>
            <a:endParaRPr lang="en-US" altLang="en-US"/>
          </a:p>
        </p:txBody>
      </p:sp>
      <p:grpSp>
        <p:nvGrpSpPr>
          <p:cNvPr id="3077" name="Group 9"/>
          <p:cNvGrpSpPr>
            <a:grpSpLocks/>
          </p:cNvGrpSpPr>
          <p:nvPr/>
        </p:nvGrpSpPr>
        <p:grpSpPr bwMode="auto">
          <a:xfrm>
            <a:off x="0" y="0"/>
            <a:ext cx="8478838" cy="6173788"/>
            <a:chOff x="0" y="0"/>
            <a:chExt cx="5341" cy="3889"/>
          </a:xfrm>
        </p:grpSpPr>
        <p:sp>
          <p:nvSpPr>
            <p:cNvPr id="3081" name="Freeform 5"/>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6"/>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Freeform 7"/>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8"/>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078" name="Rectangle 10"/>
          <p:cNvSpPr>
            <a:spLocks noGrp="1" noChangeArrowheads="1"/>
          </p:cNvSpPr>
          <p:nvPr>
            <p:ph type="title"/>
          </p:nvPr>
        </p:nvSpPr>
        <p:spPr bwMode="auto">
          <a:xfrm>
            <a:off x="6858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35" name="Rectangle 11"/>
          <p:cNvSpPr>
            <a:spLocks noGrp="1" noChangeArrowheads="1"/>
          </p:cNvSpPr>
          <p:nvPr>
            <p:ph type="body" idx="1"/>
          </p:nvPr>
        </p:nvSpPr>
        <p:spPr bwMode="auto">
          <a:xfrm>
            <a:off x="6858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0" name="Rectangle 12"/>
          <p:cNvSpPr>
            <a:spLocks noChangeArrowheads="1"/>
          </p:cNvSpPr>
          <p:nvPr/>
        </p:nvSpPr>
        <p:spPr bwMode="auto">
          <a:xfrm>
            <a:off x="8662988" y="6484938"/>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0210429-8786-4B04-8832-13CBE9BAA79C}" type="slidenum">
              <a:rPr lang="en-US" altLang="en-US" sz="1400">
                <a:solidFill>
                  <a:srgbClr val="FFFFFF"/>
                </a:solidFill>
              </a:rPr>
              <a:pPr algn="r"/>
              <a:t>‹#›</a:t>
            </a:fld>
            <a:endParaRPr lang="en-US" altLang="en-US" sz="1400">
              <a:solidFill>
                <a:srgbClr val="FFFFFF"/>
              </a:solidFill>
            </a:endParaRPr>
          </a:p>
        </p:txBody>
      </p:sp>
    </p:spTree>
  </p:cSld>
  <p:clrMap bg1="dk2" tx1="lt1" bg2="dk1"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eaLnBrk="0" fontAlgn="base" hangingPunct="0">
        <a:spcBef>
          <a:spcPct val="0"/>
        </a:spcBef>
        <a:spcAft>
          <a:spcPct val="0"/>
        </a:spcAft>
        <a:defRPr sz="4400">
          <a:solidFill>
            <a:schemeClr val="tx1"/>
          </a:solidFill>
          <a:latin typeface="Arial" panose="020B0604020202020204" pitchFamily="34" charset="0"/>
        </a:defRPr>
      </a:lvl6pPr>
      <a:lvl7pPr marL="914400" algn="ctr" rtl="0" eaLnBrk="0" fontAlgn="base" hangingPunct="0">
        <a:spcBef>
          <a:spcPct val="0"/>
        </a:spcBef>
        <a:spcAft>
          <a:spcPct val="0"/>
        </a:spcAft>
        <a:defRPr sz="4400">
          <a:solidFill>
            <a:schemeClr val="tx1"/>
          </a:solidFill>
          <a:latin typeface="Arial" panose="020B0604020202020204" pitchFamily="34" charset="0"/>
        </a:defRPr>
      </a:lvl7pPr>
      <a:lvl8pPr marL="1371600" algn="ctr" rtl="0" eaLnBrk="0" fontAlgn="base" hangingPunct="0">
        <a:spcBef>
          <a:spcPct val="0"/>
        </a:spcBef>
        <a:spcAft>
          <a:spcPct val="0"/>
        </a:spcAft>
        <a:defRPr sz="4400">
          <a:solidFill>
            <a:schemeClr val="tx1"/>
          </a:solidFill>
          <a:latin typeface="Arial" panose="020B0604020202020204" pitchFamily="34" charset="0"/>
        </a:defRPr>
      </a:lvl8pPr>
      <a:lvl9pPr marL="1828800" algn="ctr" rtl="0" eaLnBrk="0" fontAlgn="base" hangingPunct="0">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lr>
          <a:schemeClr val="tx1"/>
        </a:buClr>
        <a:buSzPct val="100000"/>
        <a:buChar char="»"/>
        <a:defRPr sz="24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lr>
          <a:schemeClr val="tx1"/>
        </a:buClr>
        <a:buSzPct val="100000"/>
        <a:buChar char="–"/>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142864"/>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defRPr sz="1400" smtClean="0">
                <a:solidFill>
                  <a:srgbClr val="FFFFFF"/>
                </a:solidFill>
                <a:latin typeface="Times New Roman" panose="02020603050405020304" pitchFamily="18" charset="0"/>
              </a:defRPr>
            </a:lvl1pPr>
          </a:lstStyle>
          <a:p>
            <a:pPr>
              <a:defRPr/>
            </a:pPr>
            <a:endParaRPr lang="en-US" altLang="en-US"/>
          </a:p>
        </p:txBody>
      </p:sp>
      <p:sp>
        <p:nvSpPr>
          <p:cNvPr id="1027" name="Rectangle 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ctr">
              <a:defRPr sz="1400" smtClean="0">
                <a:solidFill>
                  <a:srgbClr val="FFFFFF"/>
                </a:solidFill>
                <a:latin typeface="Times New Roman" panose="02020603050405020304" pitchFamily="18" charset="0"/>
              </a:defRPr>
            </a:lvl1pPr>
          </a:lstStyle>
          <a:p>
            <a:pPr>
              <a:defRPr/>
            </a:pPr>
            <a:endParaRPr lang="en-US" altLang="en-US"/>
          </a:p>
        </p:txBody>
      </p:sp>
      <p:sp>
        <p:nvSpPr>
          <p:cNvPr id="1028" name="Rectangle 4"/>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ctr" anchorCtr="0" compatLnSpc="1">
            <a:prstTxWarp prst="textNoShape">
              <a:avLst/>
            </a:prstTxWarp>
          </a:bodyPr>
          <a:lstStyle>
            <a:lvl1pPr algn="r">
              <a:defRPr sz="1400" smtClean="0">
                <a:solidFill>
                  <a:srgbClr val="FFFFFF"/>
                </a:solidFill>
                <a:latin typeface="Times New Roman" panose="02020603050405020304" pitchFamily="18" charset="0"/>
              </a:defRPr>
            </a:lvl1pPr>
          </a:lstStyle>
          <a:p>
            <a:pPr>
              <a:defRPr/>
            </a:pPr>
            <a:fld id="{F2C5C35E-1952-4FB7-A69F-44236DBE480F}" type="slidenum">
              <a:rPr lang="en-US" altLang="en-US"/>
              <a:pPr>
                <a:defRPr/>
              </a:pPr>
              <a:t>‹#›</a:t>
            </a:fld>
            <a:endParaRPr lang="en-US" altLang="en-US"/>
          </a:p>
        </p:txBody>
      </p:sp>
      <p:grpSp>
        <p:nvGrpSpPr>
          <p:cNvPr id="4101" name="Group 9"/>
          <p:cNvGrpSpPr>
            <a:grpSpLocks/>
          </p:cNvGrpSpPr>
          <p:nvPr/>
        </p:nvGrpSpPr>
        <p:grpSpPr bwMode="auto">
          <a:xfrm>
            <a:off x="0" y="0"/>
            <a:ext cx="8478838" cy="6173788"/>
            <a:chOff x="0" y="0"/>
            <a:chExt cx="5341" cy="3889"/>
          </a:xfrm>
        </p:grpSpPr>
        <p:sp>
          <p:nvSpPr>
            <p:cNvPr id="4105" name="Freeform 5"/>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6" name="Freeform 6"/>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7" name="Freeform 7"/>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08" name="Freeform 8"/>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rgbClr val="264CBC"/>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02" name="Rectangle 10"/>
          <p:cNvSpPr>
            <a:spLocks noGrp="1" noChangeArrowheads="1"/>
          </p:cNvSpPr>
          <p:nvPr>
            <p:ph type="title"/>
          </p:nvPr>
        </p:nvSpPr>
        <p:spPr bwMode="auto">
          <a:xfrm>
            <a:off x="685800" y="228600"/>
            <a:ext cx="777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35" name="Rectangle 11"/>
          <p:cNvSpPr>
            <a:spLocks noGrp="1" noChangeArrowheads="1"/>
          </p:cNvSpPr>
          <p:nvPr>
            <p:ph type="body" idx="1"/>
          </p:nvPr>
        </p:nvSpPr>
        <p:spPr bwMode="auto">
          <a:xfrm>
            <a:off x="685800" y="18288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04" name="Rectangle 12"/>
          <p:cNvSpPr>
            <a:spLocks noChangeArrowheads="1"/>
          </p:cNvSpPr>
          <p:nvPr/>
        </p:nvSpPr>
        <p:spPr bwMode="auto">
          <a:xfrm>
            <a:off x="8662988" y="6484938"/>
            <a:ext cx="390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83A13D7-6F99-4C14-8A90-DF5604F831CD}" type="slidenum">
              <a:rPr lang="en-US" altLang="en-US" sz="1400">
                <a:solidFill>
                  <a:srgbClr val="FFFFFF"/>
                </a:solidFill>
              </a:rPr>
              <a:pPr algn="r"/>
              <a:t>‹#›</a:t>
            </a:fld>
            <a:endParaRPr lang="en-US" altLang="en-US" sz="1400">
              <a:solidFill>
                <a:srgbClr val="FFFFFF"/>
              </a:solidFill>
            </a:endParaRPr>
          </a:p>
        </p:txBody>
      </p:sp>
    </p:spTree>
  </p:cSld>
  <p:clrMap bg1="dk2" tx1="lt1" bg2="dk1"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eaLnBrk="0" fontAlgn="base" hangingPunct="0">
        <a:spcBef>
          <a:spcPct val="0"/>
        </a:spcBef>
        <a:spcAft>
          <a:spcPct val="0"/>
        </a:spcAft>
        <a:defRPr sz="4400">
          <a:solidFill>
            <a:schemeClr val="tx1"/>
          </a:solidFill>
          <a:latin typeface="Arial" panose="020B0604020202020204" pitchFamily="34" charset="0"/>
        </a:defRPr>
      </a:lvl6pPr>
      <a:lvl7pPr marL="914400" algn="ctr" rtl="0" eaLnBrk="0" fontAlgn="base" hangingPunct="0">
        <a:spcBef>
          <a:spcPct val="0"/>
        </a:spcBef>
        <a:spcAft>
          <a:spcPct val="0"/>
        </a:spcAft>
        <a:defRPr sz="4400">
          <a:solidFill>
            <a:schemeClr val="tx1"/>
          </a:solidFill>
          <a:latin typeface="Arial" panose="020B0604020202020204" pitchFamily="34" charset="0"/>
        </a:defRPr>
      </a:lvl7pPr>
      <a:lvl8pPr marL="1371600" algn="ctr" rtl="0" eaLnBrk="0" fontAlgn="base" hangingPunct="0">
        <a:spcBef>
          <a:spcPct val="0"/>
        </a:spcBef>
        <a:spcAft>
          <a:spcPct val="0"/>
        </a:spcAft>
        <a:defRPr sz="4400">
          <a:solidFill>
            <a:schemeClr val="tx1"/>
          </a:solidFill>
          <a:latin typeface="Arial" panose="020B0604020202020204" pitchFamily="34" charset="0"/>
        </a:defRPr>
      </a:lvl8pPr>
      <a:lvl9pPr marL="1828800" algn="ctr" rtl="0" eaLnBrk="0" fontAlgn="base" hangingPunct="0">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2"/>
        </a:buClr>
        <a:buSzPct val="75000"/>
        <a:buFont typeface="Monotype Sort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2pPr>
      <a:lvl3pPr marL="1143000" indent="-228600" algn="l" rtl="0" eaLnBrk="0" fontAlgn="base" hangingPunct="0">
        <a:spcBef>
          <a:spcPct val="20000"/>
        </a:spcBef>
        <a:spcAft>
          <a:spcPct val="0"/>
        </a:spcAft>
        <a:buClr>
          <a:schemeClr val="tx1"/>
        </a:buClr>
        <a:buSzPct val="100000"/>
        <a:buChar char="»"/>
        <a:defRPr sz="24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lr>
          <a:schemeClr val="tx2"/>
        </a:buClr>
        <a:buSzPct val="65000"/>
        <a:buFont typeface="Monotype Sorts" pitchFamily="2" charset="2"/>
        <a:buChar char="n"/>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lr>
          <a:schemeClr val="tx1"/>
        </a:buClr>
        <a:buSzPct val="100000"/>
        <a:buChar char="–"/>
        <a:defRPr sz="2000" kern="1200">
          <a:solidFill>
            <a:schemeClr val="tx1"/>
          </a:solidFill>
          <a:effectLst>
            <a:outerShdw blurRad="38100" dist="38100" dir="2700000" algn="tl">
              <a:srgbClr val="000000"/>
            </a:outerShdw>
          </a:effectLst>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hyperlink" Target="http://www.srh.noaa.gov/oun/gallery/"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wmf"/><Relationship Id="rId5" Type="http://schemas.openxmlformats.org/officeDocument/2006/relationships/oleObject" Target="../embeddings/oleObject2.bin"/><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oleObject" Target="../embeddings/oleObject4.bin"/><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4.xml"/><Relationship Id="rId1" Type="http://schemas.openxmlformats.org/officeDocument/2006/relationships/vmlDrawing" Target="../drawings/vmlDrawing3.vml"/><Relationship Id="rId5" Type="http://schemas.openxmlformats.org/officeDocument/2006/relationships/image" Target="../media/image7.png"/><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vmlDrawing" Target="../drawings/vmlDrawing4.vml"/><Relationship Id="rId5" Type="http://schemas.openxmlformats.org/officeDocument/2006/relationships/image" Target="../media/image37.png"/><Relationship Id="rId4" Type="http://schemas.openxmlformats.org/officeDocument/2006/relationships/oleObject" Target="../embeddings/oleObject6.bin"/></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4.w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762000" y="762000"/>
            <a:ext cx="7772400" cy="1143000"/>
          </a:xfrm>
        </p:spPr>
        <p:txBody>
          <a:bodyPr/>
          <a:lstStyle/>
          <a:p>
            <a:pPr eaLnBrk="1" hangingPunct="1"/>
            <a:r>
              <a:rPr lang="en-US" altLang="en-US" smtClean="0"/>
              <a:t>Chapter 4. Convective Dynamics</a:t>
            </a:r>
            <a:br>
              <a:rPr lang="en-US" altLang="en-US" smtClean="0"/>
            </a:br>
            <a:r>
              <a:rPr lang="en-US" altLang="en-US" smtClean="0"/>
              <a:t/>
            </a:r>
            <a:br>
              <a:rPr lang="en-US" altLang="en-US" smtClean="0"/>
            </a:br>
            <a:r>
              <a:rPr lang="en-US" altLang="en-US" smtClean="0"/>
              <a:t>4.6 Supercell Storms</a:t>
            </a:r>
          </a:p>
        </p:txBody>
      </p:sp>
      <p:graphicFrame>
        <p:nvGraphicFramePr>
          <p:cNvPr id="41987" name="Object 8"/>
          <p:cNvGraphicFramePr>
            <a:graphicFrameLocks noChangeAspect="1"/>
          </p:cNvGraphicFramePr>
          <p:nvPr/>
        </p:nvGraphicFramePr>
        <p:xfrm>
          <a:off x="685800" y="2438400"/>
          <a:ext cx="3886200" cy="2725738"/>
        </p:xfrm>
        <a:graphic>
          <a:graphicData uri="http://schemas.openxmlformats.org/presentationml/2006/ole">
            <mc:AlternateContent xmlns:mc="http://schemas.openxmlformats.org/markup-compatibility/2006">
              <mc:Choice xmlns:v="urn:schemas-microsoft-com:vml" Requires="v">
                <p:oleObj spid="_x0000_s41996" name="Document" r:id="rId3" imgW="3096768" imgH="2173224" progId="Word.Document.8">
                  <p:embed/>
                </p:oleObj>
              </mc:Choice>
              <mc:Fallback>
                <p:oleObj name="Document" r:id="rId3" imgW="3096768" imgH="2173224" progId="Word.Document.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38400"/>
                        <a:ext cx="3886200" cy="272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8" name="Object 9"/>
          <p:cNvGraphicFramePr>
            <a:graphicFrameLocks noChangeAspect="1"/>
          </p:cNvGraphicFramePr>
          <p:nvPr/>
        </p:nvGraphicFramePr>
        <p:xfrm>
          <a:off x="4572000" y="2438400"/>
          <a:ext cx="3810000" cy="2674938"/>
        </p:xfrm>
        <a:graphic>
          <a:graphicData uri="http://schemas.openxmlformats.org/presentationml/2006/ole">
            <mc:AlternateContent xmlns:mc="http://schemas.openxmlformats.org/markup-compatibility/2006">
              <mc:Choice xmlns:v="urn:schemas-microsoft-com:vml" Requires="v">
                <p:oleObj spid="_x0000_s41997" name="Document" r:id="rId5" imgW="3078480" imgH="2161032" progId="Word.Document.8">
                  <p:embed/>
                </p:oleObj>
              </mc:Choice>
              <mc:Fallback>
                <p:oleObj name="Document" r:id="rId5" imgW="3078480" imgH="2161032" progId="Word.Documen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438400"/>
                        <a:ext cx="3810000"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Rectangle 11"/>
          <p:cNvSpPr>
            <a:spLocks noChangeArrowheads="1"/>
          </p:cNvSpPr>
          <p:nvPr/>
        </p:nvSpPr>
        <p:spPr bwMode="auto">
          <a:xfrm>
            <a:off x="3200400" y="5181600"/>
            <a:ext cx="91440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100" b="1">
                <a:solidFill>
                  <a:schemeClr val="accent2"/>
                </a:solidFill>
                <a:latin typeface="Arial" panose="020B0604020202020204" pitchFamily="34" charset="0"/>
                <a:cs typeface="Arial" panose="020B0604020202020204" pitchFamily="34" charset="0"/>
              </a:rPr>
              <a:t>Photographs ©  </a:t>
            </a:r>
            <a:r>
              <a:rPr lang="en-US" altLang="en-US" sz="1100" b="1">
                <a:solidFill>
                  <a:schemeClr val="accent2"/>
                </a:solidFill>
                <a:latin typeface="Arial" panose="020B0604020202020204" pitchFamily="34" charset="0"/>
                <a:cs typeface="Arial" panose="020B0604020202020204" pitchFamily="34" charset="0"/>
                <a:hlinkClick r:id="rId7"/>
              </a:rPr>
              <a:t>Todd Lindley</a:t>
            </a:r>
            <a:r>
              <a:rPr lang="en-US" altLang="en-US" sz="900"/>
              <a:t> </a:t>
            </a:r>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649288" y="323850"/>
            <a:ext cx="7772400" cy="623888"/>
          </a:xfrm>
        </p:spPr>
        <p:txBody>
          <a:bodyPr/>
          <a:lstStyle/>
          <a:p>
            <a:r>
              <a:rPr lang="en-US" altLang="en-US" sz="3200" smtClean="0"/>
              <a:t>A Supercell on NEXRAD Doppler Radar</a:t>
            </a:r>
          </a:p>
        </p:txBody>
      </p:sp>
      <p:graphicFrame>
        <p:nvGraphicFramePr>
          <p:cNvPr id="51203" name="Object 3"/>
          <p:cNvGraphicFramePr>
            <a:graphicFrameLocks noChangeAspect="1"/>
          </p:cNvGraphicFramePr>
          <p:nvPr/>
        </p:nvGraphicFramePr>
        <p:xfrm>
          <a:off x="192088" y="1189038"/>
          <a:ext cx="4275137" cy="5289550"/>
        </p:xfrm>
        <a:graphic>
          <a:graphicData uri="http://schemas.openxmlformats.org/presentationml/2006/ole">
            <mc:AlternateContent xmlns:mc="http://schemas.openxmlformats.org/markup-compatibility/2006">
              <mc:Choice xmlns:v="urn:schemas-microsoft-com:vml" Requires="v">
                <p:oleObj spid="_x0000_s51217" name="Photo Editor Photo" r:id="rId3" imgW="4866667" imgH="6020640" progId="MSPhotoEd.3">
                  <p:embed/>
                </p:oleObj>
              </mc:Choice>
              <mc:Fallback>
                <p:oleObj name="Photo Editor Photo" r:id="rId3" imgW="4866667" imgH="6020640"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1189038"/>
                        <a:ext cx="4275137" cy="528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56740" name="Object 4"/>
          <p:cNvGraphicFramePr>
            <a:graphicFrameLocks noChangeAspect="1"/>
          </p:cNvGraphicFramePr>
          <p:nvPr/>
        </p:nvGraphicFramePr>
        <p:xfrm>
          <a:off x="4516438" y="1208088"/>
          <a:ext cx="4235450" cy="5294312"/>
        </p:xfrm>
        <a:graphic>
          <a:graphicData uri="http://schemas.openxmlformats.org/presentationml/2006/ole">
            <mc:AlternateContent xmlns:mc="http://schemas.openxmlformats.org/markup-compatibility/2006">
              <mc:Choice xmlns:v="urn:schemas-microsoft-com:vml" Requires="v">
                <p:oleObj spid="_x0000_s51218" name="Photo Editor Photo" r:id="rId5" imgW="4866667" imgH="6020640" progId="MSPhotoEd.3">
                  <p:embed/>
                </p:oleObj>
              </mc:Choice>
              <mc:Fallback>
                <p:oleObj name="Photo Editor Photo" r:id="rId5" imgW="4866667" imgH="6020640"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6438" y="1208088"/>
                        <a:ext cx="4235450" cy="529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1205" name="Group 5"/>
          <p:cNvGrpSpPr>
            <a:grpSpLocks/>
          </p:cNvGrpSpPr>
          <p:nvPr/>
        </p:nvGrpSpPr>
        <p:grpSpPr bwMode="auto">
          <a:xfrm>
            <a:off x="1196975" y="4527550"/>
            <a:ext cx="3117850" cy="1196975"/>
            <a:chOff x="754" y="2852"/>
            <a:chExt cx="1964" cy="754"/>
          </a:xfrm>
        </p:grpSpPr>
        <p:sp>
          <p:nvSpPr>
            <p:cNvPr id="51209" name="Text Box 6"/>
            <p:cNvSpPr txBox="1">
              <a:spLocks noChangeArrowheads="1"/>
            </p:cNvSpPr>
            <p:nvPr/>
          </p:nvSpPr>
          <p:spPr bwMode="auto">
            <a:xfrm>
              <a:off x="1386" y="3241"/>
              <a:ext cx="1332" cy="36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3200" b="1">
                  <a:solidFill>
                    <a:srgbClr val="FFFF00"/>
                  </a:solidFill>
                </a:rPr>
                <a:t>Hook Echo</a:t>
              </a:r>
              <a:endParaRPr lang="en-US" altLang="en-US" sz="3200" b="1">
                <a:solidFill>
                  <a:srgbClr val="FFFFFF"/>
                </a:solidFill>
              </a:endParaRPr>
            </a:p>
          </p:txBody>
        </p:sp>
        <p:sp>
          <p:nvSpPr>
            <p:cNvPr id="51210" name="Line 7"/>
            <p:cNvSpPr>
              <a:spLocks noChangeShapeType="1"/>
            </p:cNvSpPr>
            <p:nvPr/>
          </p:nvSpPr>
          <p:spPr bwMode="auto">
            <a:xfrm flipH="1" flipV="1">
              <a:off x="754" y="2852"/>
              <a:ext cx="623" cy="399"/>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06" name="AutoShape 8"/>
          <p:cNvSpPr>
            <a:spLocks noChangeArrowheads="1"/>
          </p:cNvSpPr>
          <p:nvPr/>
        </p:nvSpPr>
        <p:spPr bwMode="auto">
          <a:xfrm rot="3998995" flipV="1">
            <a:off x="380207" y="3810794"/>
            <a:ext cx="1181100" cy="1341437"/>
          </a:xfrm>
          <a:custGeom>
            <a:avLst/>
            <a:gdLst>
              <a:gd name="T0" fmla="*/ 505795 w 21600"/>
              <a:gd name="T1" fmla="*/ 0 h 21600"/>
              <a:gd name="T2" fmla="*/ 167049 w 21600"/>
              <a:gd name="T3" fmla="*/ 1341437 h 21600"/>
              <a:gd name="T4" fmla="*/ 531768 w 21600"/>
              <a:gd name="T5" fmla="*/ 516081 h 21600"/>
              <a:gd name="T6" fmla="*/ 856407 w 21600"/>
              <a:gd name="T7" fmla="*/ 887149 h 21600"/>
              <a:gd name="T8" fmla="*/ 1181100 w 21600"/>
              <a:gd name="T9" fmla="*/ 516081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lnTo>
                  <a:pt x="15662" y="14285"/>
                </a:lnTo>
                <a:close/>
              </a:path>
            </a:pathLst>
          </a:custGeom>
          <a:noFill/>
          <a:ln w="76200">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5" name="Line 9"/>
          <p:cNvSpPr>
            <a:spLocks noChangeShapeType="1"/>
          </p:cNvSpPr>
          <p:nvPr/>
        </p:nvSpPr>
        <p:spPr bwMode="auto">
          <a:xfrm>
            <a:off x="5224463" y="4714875"/>
            <a:ext cx="574675" cy="150813"/>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6746" name="Line 10"/>
          <p:cNvSpPr>
            <a:spLocks noChangeShapeType="1"/>
          </p:cNvSpPr>
          <p:nvPr/>
        </p:nvSpPr>
        <p:spPr bwMode="auto">
          <a:xfrm>
            <a:off x="5272088" y="4556125"/>
            <a:ext cx="574675" cy="150813"/>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6740"/>
                                        </p:tgtEl>
                                        <p:attrNameLst>
                                          <p:attrName>style.visibility</p:attrName>
                                        </p:attrNameLst>
                                      </p:cBhvr>
                                      <p:to>
                                        <p:strVal val="visible"/>
                                      </p:to>
                                    </p:set>
                                    <p:animEffect transition="in" filter="dissolve">
                                      <p:cBhvr>
                                        <p:cTn id="7" dur="500"/>
                                        <p:tgtEl>
                                          <p:spTgt spid="7567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56745"/>
                                        </p:tgtEl>
                                        <p:attrNameLst>
                                          <p:attrName>style.visibility</p:attrName>
                                        </p:attrNameLst>
                                      </p:cBhvr>
                                      <p:to>
                                        <p:strVal val="visible"/>
                                      </p:to>
                                    </p:set>
                                    <p:anim calcmode="lin" valueType="num">
                                      <p:cBhvr>
                                        <p:cTn id="12" dur="500" fill="hold"/>
                                        <p:tgtEl>
                                          <p:spTgt spid="756745"/>
                                        </p:tgtEl>
                                        <p:attrNameLst>
                                          <p:attrName>ppt_w</p:attrName>
                                        </p:attrNameLst>
                                      </p:cBhvr>
                                      <p:tavLst>
                                        <p:tav tm="0">
                                          <p:val>
                                            <p:fltVal val="0"/>
                                          </p:val>
                                        </p:tav>
                                        <p:tav tm="100000">
                                          <p:val>
                                            <p:strVal val="#ppt_w"/>
                                          </p:val>
                                        </p:tav>
                                      </p:tavLst>
                                    </p:anim>
                                    <p:anim calcmode="lin" valueType="num">
                                      <p:cBhvr>
                                        <p:cTn id="13" dur="500" fill="hold"/>
                                        <p:tgtEl>
                                          <p:spTgt spid="756745"/>
                                        </p:tgtEl>
                                        <p:attrNameLst>
                                          <p:attrName>ppt_h</p:attrName>
                                        </p:attrNameLst>
                                      </p:cBhvr>
                                      <p:tavLst>
                                        <p:tav tm="0">
                                          <p:val>
                                            <p:fltVal val="0"/>
                                          </p:val>
                                        </p:tav>
                                        <p:tav tm="100000">
                                          <p:val>
                                            <p:strVal val="#ppt_h"/>
                                          </p:val>
                                        </p:tav>
                                      </p:tavLst>
                                    </p:anim>
                                    <p:anim calcmode="lin" valueType="num">
                                      <p:cBhvr>
                                        <p:cTn id="14" dur="500" fill="hold"/>
                                        <p:tgtEl>
                                          <p:spTgt spid="756745"/>
                                        </p:tgtEl>
                                        <p:attrNameLst>
                                          <p:attrName>ppt_x</p:attrName>
                                        </p:attrNameLst>
                                      </p:cBhvr>
                                      <p:tavLst>
                                        <p:tav tm="0">
                                          <p:val>
                                            <p:fltVal val="0.5"/>
                                          </p:val>
                                        </p:tav>
                                        <p:tav tm="100000">
                                          <p:val>
                                            <p:strVal val="#ppt_x"/>
                                          </p:val>
                                        </p:tav>
                                      </p:tavLst>
                                    </p:anim>
                                    <p:anim calcmode="lin" valueType="num">
                                      <p:cBhvr>
                                        <p:cTn id="15" dur="500" fill="hold"/>
                                        <p:tgtEl>
                                          <p:spTgt spid="756745"/>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756746"/>
                                        </p:tgtEl>
                                        <p:attrNameLst>
                                          <p:attrName>style.visibility</p:attrName>
                                        </p:attrNameLst>
                                      </p:cBhvr>
                                      <p:to>
                                        <p:strVal val="visible"/>
                                      </p:to>
                                    </p:set>
                                    <p:anim calcmode="lin" valueType="num">
                                      <p:cBhvr>
                                        <p:cTn id="20" dur="500" fill="hold"/>
                                        <p:tgtEl>
                                          <p:spTgt spid="756746"/>
                                        </p:tgtEl>
                                        <p:attrNameLst>
                                          <p:attrName>ppt_w</p:attrName>
                                        </p:attrNameLst>
                                      </p:cBhvr>
                                      <p:tavLst>
                                        <p:tav tm="0">
                                          <p:val>
                                            <p:fltVal val="0"/>
                                          </p:val>
                                        </p:tav>
                                        <p:tav tm="100000">
                                          <p:val>
                                            <p:strVal val="#ppt_w"/>
                                          </p:val>
                                        </p:tav>
                                      </p:tavLst>
                                    </p:anim>
                                    <p:anim calcmode="lin" valueType="num">
                                      <p:cBhvr>
                                        <p:cTn id="21" dur="500" fill="hold"/>
                                        <p:tgtEl>
                                          <p:spTgt spid="756746"/>
                                        </p:tgtEl>
                                        <p:attrNameLst>
                                          <p:attrName>ppt_h</p:attrName>
                                        </p:attrNameLst>
                                      </p:cBhvr>
                                      <p:tavLst>
                                        <p:tav tm="0">
                                          <p:val>
                                            <p:fltVal val="0"/>
                                          </p:val>
                                        </p:tav>
                                        <p:tav tm="100000">
                                          <p:val>
                                            <p:strVal val="#ppt_h"/>
                                          </p:val>
                                        </p:tav>
                                      </p:tavLst>
                                    </p:anim>
                                    <p:anim calcmode="lin" valueType="num">
                                      <p:cBhvr>
                                        <p:cTn id="22" dur="500" fill="hold"/>
                                        <p:tgtEl>
                                          <p:spTgt spid="756746"/>
                                        </p:tgtEl>
                                        <p:attrNameLst>
                                          <p:attrName>ppt_x</p:attrName>
                                        </p:attrNameLst>
                                      </p:cBhvr>
                                      <p:tavLst>
                                        <p:tav tm="0">
                                          <p:val>
                                            <p:fltVal val="0.5"/>
                                          </p:val>
                                        </p:tav>
                                        <p:tav tm="100000">
                                          <p:val>
                                            <p:strVal val="#ppt_x"/>
                                          </p:val>
                                        </p:tav>
                                      </p:tavLst>
                                    </p:anim>
                                    <p:anim calcmode="lin" valueType="num">
                                      <p:cBhvr>
                                        <p:cTn id="23" dur="500" fill="hold"/>
                                        <p:tgtEl>
                                          <p:spTgt spid="75674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5" grpId="0" animBg="1"/>
      <p:bldP spid="7567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685800" y="304800"/>
            <a:ext cx="7772400" cy="1143000"/>
          </a:xfrm>
        </p:spPr>
        <p:txBody>
          <a:bodyPr/>
          <a:lstStyle/>
          <a:p>
            <a:r>
              <a:rPr lang="en-US" altLang="en-US" smtClean="0"/>
              <a:t>Supercell Types</a:t>
            </a:r>
          </a:p>
        </p:txBody>
      </p:sp>
      <p:sp>
        <p:nvSpPr>
          <p:cNvPr id="52227" name="Rectangle 3"/>
          <p:cNvSpPr>
            <a:spLocks noGrp="1" noChangeArrowheads="1"/>
          </p:cNvSpPr>
          <p:nvPr>
            <p:ph type="body" idx="1"/>
          </p:nvPr>
        </p:nvSpPr>
        <p:spPr>
          <a:xfrm>
            <a:off x="685800" y="1524000"/>
            <a:ext cx="7772400" cy="4800600"/>
          </a:xfrm>
        </p:spPr>
        <p:txBody>
          <a:bodyPr/>
          <a:lstStyle/>
          <a:p>
            <a:r>
              <a:rPr lang="en-US" altLang="en-US" smtClean="0"/>
              <a:t>Classic</a:t>
            </a:r>
          </a:p>
          <a:p>
            <a:r>
              <a:rPr lang="en-US" altLang="en-US" smtClean="0"/>
              <a:t>Low-precipitation</a:t>
            </a:r>
          </a:p>
          <a:p>
            <a:r>
              <a:rPr lang="en-US" altLang="en-US" smtClean="0"/>
              <a:t>High-precipitation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smtClean="0"/>
              <a:t>Classic Supercells</a:t>
            </a:r>
          </a:p>
        </p:txBody>
      </p:sp>
      <p:sp>
        <p:nvSpPr>
          <p:cNvPr id="53251" name="Rectangle 3"/>
          <p:cNvSpPr>
            <a:spLocks noGrp="1" noChangeArrowheads="1"/>
          </p:cNvSpPr>
          <p:nvPr>
            <p:ph type="body" idx="1"/>
          </p:nvPr>
        </p:nvSpPr>
        <p:spPr/>
        <p:txBody>
          <a:bodyPr/>
          <a:lstStyle/>
          <a:p>
            <a:pPr>
              <a:lnSpc>
                <a:spcPct val="90000"/>
              </a:lnSpc>
            </a:pPr>
            <a:r>
              <a:rPr lang="en-US" altLang="en-US" smtClean="0"/>
              <a:t>Traditional conceptual model of supercells</a:t>
            </a:r>
          </a:p>
          <a:p>
            <a:pPr>
              <a:lnSpc>
                <a:spcPct val="90000"/>
              </a:lnSpc>
            </a:pPr>
            <a:r>
              <a:rPr lang="en-US" altLang="en-US" smtClean="0"/>
              <a:t>Usually some precipitation but not usually torrential</a:t>
            </a:r>
          </a:p>
          <a:p>
            <a:pPr>
              <a:lnSpc>
                <a:spcPct val="90000"/>
              </a:lnSpc>
            </a:pPr>
            <a:r>
              <a:rPr lang="en-US" altLang="en-US" sz="3000" smtClean="0"/>
              <a:t>Reflectivities in the hook are usually less than those in the core</a:t>
            </a:r>
          </a:p>
          <a:p>
            <a:pPr>
              <a:lnSpc>
                <a:spcPct val="90000"/>
              </a:lnSpc>
            </a:pPr>
            <a:r>
              <a:rPr lang="en-US" altLang="en-US" sz="3000" smtClean="0"/>
              <a:t>Rotation is usually seen both visually and on radar</a:t>
            </a:r>
            <a:endParaRPr lang="en-US" altLang="en-US" smtClean="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85800" y="0"/>
            <a:ext cx="7772400" cy="1143000"/>
          </a:xfrm>
        </p:spPr>
        <p:txBody>
          <a:bodyPr/>
          <a:lstStyle/>
          <a:p>
            <a:r>
              <a:rPr lang="en-US" altLang="en-US" smtClean="0"/>
              <a:t>Classic Supercells</a:t>
            </a:r>
          </a:p>
        </p:txBody>
      </p:sp>
      <p:sp>
        <p:nvSpPr>
          <p:cNvPr id="54275" name="Text Box 3"/>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pic>
        <p:nvPicPr>
          <p:cNvPr id="54276" name="Picture 4" descr="class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143000"/>
            <a:ext cx="739140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1143000"/>
          </a:xfrm>
        </p:spPr>
        <p:txBody>
          <a:bodyPr/>
          <a:lstStyle/>
          <a:p>
            <a:r>
              <a:rPr lang="en-US" altLang="en-US" smtClean="0"/>
              <a:t>Classic Supercells</a:t>
            </a:r>
          </a:p>
        </p:txBody>
      </p:sp>
      <p:sp>
        <p:nvSpPr>
          <p:cNvPr id="55299" name="Text Box 3"/>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pic>
        <p:nvPicPr>
          <p:cNvPr id="55300" name="Picture 4" descr="classi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6962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6705600" cy="557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3"/>
          <p:cNvSpPr>
            <a:spLocks noGrp="1" noChangeArrowheads="1"/>
          </p:cNvSpPr>
          <p:nvPr>
            <p:ph type="title"/>
          </p:nvPr>
        </p:nvSpPr>
        <p:spPr>
          <a:xfrm>
            <a:off x="685800" y="0"/>
            <a:ext cx="7772400" cy="914400"/>
          </a:xfrm>
        </p:spPr>
        <p:txBody>
          <a:bodyPr/>
          <a:lstStyle/>
          <a:p>
            <a:r>
              <a:rPr lang="en-US" altLang="en-US" smtClean="0"/>
              <a:t>Classic Supercell</a:t>
            </a:r>
          </a:p>
        </p:txBody>
      </p:sp>
      <p:sp>
        <p:nvSpPr>
          <p:cNvPr id="56324" name="Text Box 4"/>
          <p:cNvSpPr txBox="1">
            <a:spLocks noChangeArrowheads="1"/>
          </p:cNvSpPr>
          <p:nvPr/>
        </p:nvSpPr>
        <p:spPr bwMode="auto">
          <a:xfrm>
            <a:off x="457200" y="5638800"/>
            <a:ext cx="77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FFFFFF"/>
                </a:solidFill>
                <a:latin typeface="Arial" panose="020B0604020202020204" pitchFamily="34" charset="0"/>
              </a:rPr>
              <a:t>Hook</a:t>
            </a:r>
          </a:p>
        </p:txBody>
      </p:sp>
      <p:sp>
        <p:nvSpPr>
          <p:cNvPr id="56325" name="Line 5"/>
          <p:cNvSpPr>
            <a:spLocks noChangeShapeType="1"/>
          </p:cNvSpPr>
          <p:nvPr/>
        </p:nvSpPr>
        <p:spPr bwMode="auto">
          <a:xfrm flipV="1">
            <a:off x="1219200" y="5105400"/>
            <a:ext cx="2971800" cy="6858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6" name="Text Box 6"/>
          <p:cNvSpPr txBox="1">
            <a:spLocks noChangeArrowheads="1"/>
          </p:cNvSpPr>
          <p:nvPr/>
        </p:nvSpPr>
        <p:spPr bwMode="auto">
          <a:xfrm>
            <a:off x="228600" y="1676400"/>
            <a:ext cx="158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Heaviest</a:t>
            </a:r>
          </a:p>
          <a:p>
            <a:pPr algn="ctr"/>
            <a:r>
              <a:rPr lang="en-US" altLang="en-US" sz="2000">
                <a:solidFill>
                  <a:srgbClr val="FFFFFF"/>
                </a:solidFill>
                <a:latin typeface="Arial" panose="020B0604020202020204" pitchFamily="34" charset="0"/>
              </a:rPr>
              <a:t>Precipitation</a:t>
            </a:r>
          </a:p>
          <a:p>
            <a:pPr algn="ctr"/>
            <a:r>
              <a:rPr lang="en-US" altLang="en-US" sz="2000">
                <a:solidFill>
                  <a:srgbClr val="FFFFFF"/>
                </a:solidFill>
                <a:latin typeface="Arial" panose="020B0604020202020204" pitchFamily="34" charset="0"/>
              </a:rPr>
              <a:t>(core)</a:t>
            </a:r>
          </a:p>
        </p:txBody>
      </p:sp>
      <p:sp>
        <p:nvSpPr>
          <p:cNvPr id="56327" name="Line 7"/>
          <p:cNvSpPr>
            <a:spLocks noChangeShapeType="1"/>
          </p:cNvSpPr>
          <p:nvPr/>
        </p:nvSpPr>
        <p:spPr bwMode="auto">
          <a:xfrm>
            <a:off x="1600200" y="2438400"/>
            <a:ext cx="3581400" cy="16002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4800" y="152400"/>
            <a:ext cx="8610600" cy="1143000"/>
          </a:xfrm>
        </p:spPr>
        <p:txBody>
          <a:bodyPr/>
          <a:lstStyle/>
          <a:p>
            <a:r>
              <a:rPr lang="en-US" altLang="en-US" smtClean="0"/>
              <a:t>Low Precipitation (LP) Supercells</a:t>
            </a:r>
          </a:p>
        </p:txBody>
      </p:sp>
      <p:sp>
        <p:nvSpPr>
          <p:cNvPr id="57347" name="Rectangle 3"/>
          <p:cNvSpPr>
            <a:spLocks noGrp="1" noChangeArrowheads="1"/>
          </p:cNvSpPr>
          <p:nvPr>
            <p:ph type="body" idx="1"/>
          </p:nvPr>
        </p:nvSpPr>
        <p:spPr>
          <a:xfrm>
            <a:off x="685800" y="1524000"/>
            <a:ext cx="7772400" cy="5029200"/>
          </a:xfrm>
        </p:spPr>
        <p:txBody>
          <a:bodyPr/>
          <a:lstStyle/>
          <a:p>
            <a:r>
              <a:rPr lang="en-US" altLang="en-US" smtClean="0"/>
              <a:t>Little or no visible precipitation</a:t>
            </a:r>
          </a:p>
          <a:p>
            <a:r>
              <a:rPr lang="en-US" altLang="en-US" smtClean="0"/>
              <a:t>Clearly show rotation</a:t>
            </a:r>
          </a:p>
          <a:p>
            <a:r>
              <a:rPr lang="en-US" altLang="en-US" smtClean="0"/>
              <a:t>Cloud base is easily seen and is often small in diameter</a:t>
            </a:r>
          </a:p>
          <a:p>
            <a:r>
              <a:rPr lang="en-US" altLang="en-US" smtClean="0"/>
              <a:t>Radar may not indicate rotation in the storm although they may have a persistent rotation</a:t>
            </a:r>
          </a:p>
          <a:p>
            <a:r>
              <a:rPr lang="en-US" altLang="en-US" smtClean="0"/>
              <a:t>LP storms are frequently non-tornadic</a:t>
            </a:r>
          </a:p>
          <a:p>
            <a:r>
              <a:rPr lang="en-US" altLang="en-US" smtClean="0"/>
              <a:t>LP storms are frequently non-severe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0"/>
            <a:ext cx="7772400" cy="685800"/>
          </a:xfrm>
        </p:spPr>
        <p:txBody>
          <a:bodyPr/>
          <a:lstStyle/>
          <a:p>
            <a:r>
              <a:rPr lang="en-US" altLang="en-US" smtClean="0"/>
              <a:t>LP Supercell</a:t>
            </a:r>
          </a:p>
        </p:txBody>
      </p:sp>
      <p:pic>
        <p:nvPicPr>
          <p:cNvPr id="58371" name="Picture 4" descr="l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0772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5"/>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sp>
        <p:nvSpPr>
          <p:cNvPr id="58373" name="Text Box 6"/>
          <p:cNvSpPr txBox="1">
            <a:spLocks noChangeArrowheads="1"/>
          </p:cNvSpPr>
          <p:nvPr/>
        </p:nvSpPr>
        <p:spPr bwMode="auto">
          <a:xfrm>
            <a:off x="746125" y="5805488"/>
            <a:ext cx="2439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a:solidFill>
                  <a:srgbClr val="FFFFFF"/>
                </a:solidFill>
              </a:rPr>
              <a:t>Side View Schematic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l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534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Grp="1" noChangeArrowheads="1"/>
          </p:cNvSpPr>
          <p:nvPr>
            <p:ph type="title"/>
          </p:nvPr>
        </p:nvSpPr>
        <p:spPr>
          <a:xfrm>
            <a:off x="685800" y="0"/>
            <a:ext cx="7772400" cy="685800"/>
          </a:xfrm>
        </p:spPr>
        <p:txBody>
          <a:bodyPr/>
          <a:lstStyle/>
          <a:p>
            <a:r>
              <a:rPr lang="en-US" altLang="en-US" smtClean="0"/>
              <a:t>LP Supercell</a:t>
            </a:r>
          </a:p>
        </p:txBody>
      </p:sp>
      <p:sp>
        <p:nvSpPr>
          <p:cNvPr id="59396" name="Text Box 4"/>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sp>
        <p:nvSpPr>
          <p:cNvPr id="59397" name="Text Box 5"/>
          <p:cNvSpPr txBox="1">
            <a:spLocks noChangeArrowheads="1"/>
          </p:cNvSpPr>
          <p:nvPr/>
        </p:nvSpPr>
        <p:spPr bwMode="auto">
          <a:xfrm>
            <a:off x="733425" y="5715000"/>
            <a:ext cx="241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a:solidFill>
                  <a:srgbClr val="FFFFFF"/>
                </a:solidFill>
              </a:rPr>
              <a:t>Top View Schematic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0"/>
            <a:ext cx="7772400" cy="1219200"/>
          </a:xfrm>
        </p:spPr>
        <p:txBody>
          <a:bodyPr/>
          <a:lstStyle/>
          <a:p>
            <a:r>
              <a:rPr lang="en-US" altLang="en-US" smtClean="0"/>
              <a:t>LP Supercell</a:t>
            </a:r>
          </a:p>
        </p:txBody>
      </p:sp>
      <p:pic>
        <p:nvPicPr>
          <p:cNvPr id="60419" name="Picture 4" descr="950604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8486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5"/>
          <p:cNvSpPr txBox="1">
            <a:spLocks noChangeArrowheads="1"/>
          </p:cNvSpPr>
          <p:nvPr/>
        </p:nvSpPr>
        <p:spPr bwMode="auto">
          <a:xfrm>
            <a:off x="3276600" y="6248400"/>
            <a:ext cx="2967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a:solidFill>
                  <a:srgbClr val="FFFFFF"/>
                </a:solidFill>
                <a:latin typeface="Arial" panose="020B0604020202020204" pitchFamily="34" charset="0"/>
              </a:rPr>
              <a:t>© 1995 Robert Prentice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2520950" y="2178050"/>
            <a:ext cx="4102100" cy="2438400"/>
            <a:chOff x="0" y="0"/>
            <a:chExt cx="2584" cy="1536"/>
          </a:xfrm>
        </p:grpSpPr>
        <p:sp>
          <p:nvSpPr>
            <p:cNvPr id="43015" name="Rectangle 3"/>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3016" name="Rectangle 4"/>
            <p:cNvSpPr>
              <a:spLocks noChangeArrowheads="1"/>
            </p:cNvSpPr>
            <p:nvPr/>
          </p:nvSpPr>
          <p:spPr bwMode="auto">
            <a:xfrm>
              <a:off x="0" y="0"/>
              <a:ext cx="2584" cy="1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  </a:t>
              </a:r>
              <a:r>
                <a:rPr lang="en-US" altLang="en-US" sz="15400"/>
                <a:t> </a:t>
              </a:r>
              <a:r>
                <a:rPr lang="en-US" altLang="en-US"/>
                <a:t>                                           </a:t>
              </a:r>
            </a:p>
          </p:txBody>
        </p:sp>
      </p:grpSp>
      <p:grpSp>
        <p:nvGrpSpPr>
          <p:cNvPr id="43011" name="Group 5"/>
          <p:cNvGrpSpPr>
            <a:grpSpLocks/>
          </p:cNvGrpSpPr>
          <p:nvPr/>
        </p:nvGrpSpPr>
        <p:grpSpPr bwMode="auto">
          <a:xfrm>
            <a:off x="2278063" y="2109788"/>
            <a:ext cx="4587875" cy="2576512"/>
            <a:chOff x="0" y="0"/>
            <a:chExt cx="2890" cy="1623"/>
          </a:xfrm>
        </p:grpSpPr>
        <p:sp>
          <p:nvSpPr>
            <p:cNvPr id="43013" name="Rectangle 6"/>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43014" name="Rectangle 7"/>
            <p:cNvSpPr>
              <a:spLocks noChangeArrowheads="1"/>
            </p:cNvSpPr>
            <p:nvPr/>
          </p:nvSpPr>
          <p:spPr bwMode="auto">
            <a:xfrm>
              <a:off x="0" y="0"/>
              <a:ext cx="2890" cy="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  </a:t>
              </a:r>
              <a:r>
                <a:rPr lang="en-US" altLang="en-US" sz="16300"/>
                <a:t> </a:t>
              </a:r>
              <a:r>
                <a:rPr lang="en-US" altLang="en-US"/>
                <a:t>                                                 </a:t>
              </a:r>
            </a:p>
          </p:txBody>
        </p:sp>
      </p:grpSp>
      <p:pic>
        <p:nvPicPr>
          <p:cNvPr id="43012" name="Picture 8" descr="hom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13" y="669925"/>
            <a:ext cx="824865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81000" y="457200"/>
            <a:ext cx="3581400" cy="1219200"/>
          </a:xfrm>
        </p:spPr>
        <p:txBody>
          <a:bodyPr/>
          <a:lstStyle/>
          <a:p>
            <a:r>
              <a:rPr lang="en-US" altLang="en-US" smtClean="0"/>
              <a:t>LP Supercell</a:t>
            </a:r>
          </a:p>
        </p:txBody>
      </p:sp>
      <p:pic>
        <p:nvPicPr>
          <p:cNvPr id="61443" name="Picture 3" descr="950604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1650" y="228600"/>
            <a:ext cx="43037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838200" y="5943600"/>
            <a:ext cx="2967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b="1">
                <a:solidFill>
                  <a:srgbClr val="FFFFFF"/>
                </a:solidFill>
                <a:latin typeface="Arial" panose="020B0604020202020204" pitchFamily="34" charset="0"/>
              </a:rPr>
              <a:t>© 1995 Robert Prentice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1219200"/>
          </a:xfrm>
        </p:spPr>
        <p:txBody>
          <a:bodyPr/>
          <a:lstStyle/>
          <a:p>
            <a:r>
              <a:rPr lang="en-US" altLang="en-US" smtClean="0"/>
              <a:t>Another LP Supercell</a:t>
            </a:r>
          </a:p>
        </p:txBody>
      </p:sp>
      <p:pic>
        <p:nvPicPr>
          <p:cNvPr id="62467" name="Picture 3" descr="hbii3-2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43000"/>
            <a:ext cx="71628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219200"/>
          </a:xfrm>
        </p:spPr>
        <p:txBody>
          <a:bodyPr/>
          <a:lstStyle/>
          <a:p>
            <a:r>
              <a:rPr lang="en-US" altLang="en-US" smtClean="0"/>
              <a:t>A Tornadic LP Supercell</a:t>
            </a:r>
          </a:p>
        </p:txBody>
      </p:sp>
      <p:sp>
        <p:nvSpPr>
          <p:cNvPr id="63491" name="Text Box 3"/>
          <p:cNvSpPr txBox="1">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1998 Prentice-Hall, Inc. -- From: Lutgens and Tarbuck, </a:t>
            </a:r>
            <a:r>
              <a:rPr lang="en-US" altLang="en-US" sz="1800" b="1" i="1">
                <a:solidFill>
                  <a:srgbClr val="FFFFFF"/>
                </a:solidFill>
                <a:latin typeface="Arial" panose="020B0604020202020204" pitchFamily="34" charset="0"/>
              </a:rPr>
              <a:t>The Atmosphere, 7</a:t>
            </a:r>
            <a:r>
              <a:rPr lang="en-US" altLang="en-US" sz="1800" b="1" i="1" baseline="30000">
                <a:solidFill>
                  <a:srgbClr val="FFFFFF"/>
                </a:solidFill>
                <a:latin typeface="Arial" panose="020B0604020202020204" pitchFamily="34" charset="0"/>
              </a:rPr>
              <a:t>th</a:t>
            </a:r>
            <a:r>
              <a:rPr lang="en-US" altLang="en-US" sz="1800" b="1" i="1">
                <a:solidFill>
                  <a:srgbClr val="FFFFFF"/>
                </a:solidFill>
                <a:latin typeface="Arial" panose="020B0604020202020204" pitchFamily="34" charset="0"/>
              </a:rPr>
              <a:t> Ed.</a:t>
            </a:r>
            <a:endParaRPr lang="en-US" altLang="en-US" sz="1800" b="1">
              <a:solidFill>
                <a:srgbClr val="FFFFFF"/>
              </a:solidFill>
              <a:latin typeface="Arial" panose="020B0604020202020204" pitchFamily="34" charset="0"/>
            </a:endParaRPr>
          </a:p>
        </p:txBody>
      </p:sp>
      <p:pic>
        <p:nvPicPr>
          <p:cNvPr id="63492" name="Picture 4" descr="lt1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143000"/>
            <a:ext cx="6789738"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 Box 5"/>
          <p:cNvSpPr txBox="1">
            <a:spLocks noChangeArrowheads="1"/>
          </p:cNvSpPr>
          <p:nvPr/>
        </p:nvSpPr>
        <p:spPr bwMode="auto">
          <a:xfrm>
            <a:off x="1127125" y="5927725"/>
            <a:ext cx="32781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FFFFFF"/>
                </a:solidFill>
                <a:latin typeface="Arial" panose="020B0604020202020204" pitchFamily="34" charset="0"/>
              </a:rPr>
              <a:t>26 May 1994 -- Texas Panhandle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228600"/>
            <a:ext cx="7772400" cy="1143000"/>
          </a:xfrm>
        </p:spPr>
        <p:txBody>
          <a:bodyPr/>
          <a:lstStyle/>
          <a:p>
            <a:r>
              <a:rPr lang="en-US" altLang="en-US" smtClean="0"/>
              <a:t>High Precipitation (HP) Supercells</a:t>
            </a:r>
          </a:p>
        </p:txBody>
      </p:sp>
      <p:sp>
        <p:nvSpPr>
          <p:cNvPr id="64515" name="Rectangle 3"/>
          <p:cNvSpPr>
            <a:spLocks noGrp="1" noChangeArrowheads="1"/>
          </p:cNvSpPr>
          <p:nvPr>
            <p:ph type="body" idx="1"/>
          </p:nvPr>
        </p:nvSpPr>
        <p:spPr>
          <a:xfrm>
            <a:off x="685800" y="1600200"/>
            <a:ext cx="7772400" cy="5105400"/>
          </a:xfrm>
        </p:spPr>
        <p:txBody>
          <a:bodyPr/>
          <a:lstStyle/>
          <a:p>
            <a:pPr>
              <a:lnSpc>
                <a:spcPct val="90000"/>
              </a:lnSpc>
            </a:pPr>
            <a:r>
              <a:rPr lang="en-US" altLang="en-US" sz="3000" smtClean="0"/>
              <a:t>Substantial precipitation in mesocyclone</a:t>
            </a:r>
          </a:p>
          <a:p>
            <a:pPr>
              <a:lnSpc>
                <a:spcPct val="90000"/>
              </a:lnSpc>
            </a:pPr>
            <a:r>
              <a:rPr lang="en-US" altLang="en-US" sz="3000" smtClean="0"/>
              <a:t>May have a recognizable hook echo on radar (many do not, however)</a:t>
            </a:r>
          </a:p>
          <a:p>
            <a:pPr>
              <a:lnSpc>
                <a:spcPct val="90000"/>
              </a:lnSpc>
            </a:pPr>
            <a:r>
              <a:rPr lang="en-US" altLang="en-US" sz="3000" smtClean="0"/>
              <a:t>Reflectivities in the hook are comparable to those in the core</a:t>
            </a:r>
          </a:p>
          <a:p>
            <a:pPr>
              <a:lnSpc>
                <a:spcPct val="90000"/>
              </a:lnSpc>
            </a:pPr>
            <a:r>
              <a:rPr lang="en-US" altLang="en-US" sz="3000" smtClean="0"/>
              <a:t>Most common form of supercell</a:t>
            </a:r>
          </a:p>
          <a:p>
            <a:pPr>
              <a:lnSpc>
                <a:spcPct val="90000"/>
              </a:lnSpc>
            </a:pPr>
            <a:r>
              <a:rPr lang="en-US" altLang="en-US" sz="3000" smtClean="0"/>
              <a:t>May produce torrential, flood-producing rain</a:t>
            </a:r>
          </a:p>
          <a:p>
            <a:pPr>
              <a:lnSpc>
                <a:spcPct val="90000"/>
              </a:lnSpc>
            </a:pPr>
            <a:r>
              <a:rPr lang="en-US" altLang="en-US" sz="3000" smtClean="0"/>
              <a:t>Visible sign of rotation may be difficult to detect -- Easily detected by radar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0"/>
            <a:ext cx="7772400" cy="1143000"/>
          </a:xfrm>
        </p:spPr>
        <p:txBody>
          <a:bodyPr/>
          <a:lstStyle/>
          <a:p>
            <a:r>
              <a:rPr lang="en-US" altLang="en-US" smtClean="0"/>
              <a:t>HP Supercells</a:t>
            </a:r>
          </a:p>
        </p:txBody>
      </p:sp>
      <p:pic>
        <p:nvPicPr>
          <p:cNvPr id="65539" name="Picture 3" descr="h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6962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0"/>
            <a:ext cx="7772400" cy="1143000"/>
          </a:xfrm>
        </p:spPr>
        <p:txBody>
          <a:bodyPr/>
          <a:lstStyle/>
          <a:p>
            <a:r>
              <a:rPr lang="en-US" altLang="en-US" smtClean="0"/>
              <a:t>HP Supercells</a:t>
            </a:r>
          </a:p>
        </p:txBody>
      </p:sp>
      <p:pic>
        <p:nvPicPr>
          <p:cNvPr id="66563" name="Picture 3" descr="h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66800"/>
            <a:ext cx="75438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4"/>
          <p:cNvSpPr txBox="1">
            <a:spLocks noChangeArrowheads="1"/>
          </p:cNvSpPr>
          <p:nvPr/>
        </p:nvSpPr>
        <p:spPr bwMode="auto">
          <a:xfrm>
            <a:off x="152400" y="6324600"/>
            <a:ext cx="868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American Geophysical Union -- From: Church </a:t>
            </a:r>
            <a:r>
              <a:rPr lang="en-US" altLang="en-US" sz="1800" b="1" i="1">
                <a:solidFill>
                  <a:srgbClr val="FFFFFF"/>
                </a:solidFill>
                <a:latin typeface="Arial" panose="020B0604020202020204" pitchFamily="34" charset="0"/>
              </a:rPr>
              <a:t>et al.</a:t>
            </a:r>
            <a:r>
              <a:rPr lang="en-US" altLang="en-US" sz="1800" b="1">
                <a:solidFill>
                  <a:srgbClr val="FFFFFF"/>
                </a:solidFill>
                <a:latin typeface="Arial" panose="020B0604020202020204" pitchFamily="34" charset="0"/>
              </a:rPr>
              <a:t>, </a:t>
            </a:r>
            <a:r>
              <a:rPr lang="en-US" altLang="en-US" sz="1800" b="1" i="1">
                <a:solidFill>
                  <a:srgbClr val="FFFFFF"/>
                </a:solidFill>
                <a:latin typeface="Arial" panose="020B0604020202020204" pitchFamily="34" charset="0"/>
              </a:rPr>
              <a:t>The Tornado</a:t>
            </a:r>
            <a:endParaRPr lang="en-US" altLang="en-US" sz="1800" b="1">
              <a:solidFill>
                <a:srgbClr val="FFFFFF"/>
              </a:solidFill>
              <a:latin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820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7" name="Rectangle 3"/>
          <p:cNvSpPr>
            <a:spLocks noGrp="1" noChangeArrowheads="1"/>
          </p:cNvSpPr>
          <p:nvPr>
            <p:ph type="title"/>
          </p:nvPr>
        </p:nvSpPr>
        <p:spPr>
          <a:xfrm>
            <a:off x="685800" y="0"/>
            <a:ext cx="7772400" cy="914400"/>
          </a:xfrm>
        </p:spPr>
        <p:txBody>
          <a:bodyPr/>
          <a:lstStyle/>
          <a:p>
            <a:r>
              <a:rPr lang="en-US" altLang="en-US" smtClean="0"/>
              <a:t>HP Supercell</a:t>
            </a:r>
          </a:p>
        </p:txBody>
      </p:sp>
      <p:sp>
        <p:nvSpPr>
          <p:cNvPr id="67588" name="Text Box 4"/>
          <p:cNvSpPr txBox="1">
            <a:spLocks noChangeArrowheads="1"/>
          </p:cNvSpPr>
          <p:nvPr/>
        </p:nvSpPr>
        <p:spPr bwMode="auto">
          <a:xfrm>
            <a:off x="914400" y="1295400"/>
            <a:ext cx="158273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Heaviest</a:t>
            </a:r>
          </a:p>
          <a:p>
            <a:pPr algn="ctr"/>
            <a:r>
              <a:rPr lang="en-US" altLang="en-US" sz="2000">
                <a:solidFill>
                  <a:srgbClr val="FFFFFF"/>
                </a:solidFill>
                <a:latin typeface="Arial" panose="020B0604020202020204" pitchFamily="34" charset="0"/>
              </a:rPr>
              <a:t>Precipitation</a:t>
            </a:r>
          </a:p>
          <a:p>
            <a:pPr algn="ctr"/>
            <a:r>
              <a:rPr lang="en-US" altLang="en-US" sz="2000">
                <a:solidFill>
                  <a:srgbClr val="FFFFFF"/>
                </a:solidFill>
                <a:latin typeface="Arial" panose="020B0604020202020204" pitchFamily="34" charset="0"/>
              </a:rPr>
              <a:t>(core)</a:t>
            </a:r>
          </a:p>
        </p:txBody>
      </p:sp>
      <p:sp>
        <p:nvSpPr>
          <p:cNvPr id="67589" name="Text Box 5"/>
          <p:cNvSpPr txBox="1">
            <a:spLocks noChangeArrowheads="1"/>
          </p:cNvSpPr>
          <p:nvPr/>
        </p:nvSpPr>
        <p:spPr bwMode="auto">
          <a:xfrm>
            <a:off x="7239000" y="5486400"/>
            <a:ext cx="1566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4 OCT 1998</a:t>
            </a:r>
          </a:p>
          <a:p>
            <a:pPr algn="ctr"/>
            <a:r>
              <a:rPr lang="en-US" altLang="en-US" sz="2000">
                <a:solidFill>
                  <a:srgbClr val="FFFFFF"/>
                </a:solidFill>
                <a:latin typeface="Arial" panose="020B0604020202020204" pitchFamily="34" charset="0"/>
              </a:rPr>
              <a:t>2120 UTC</a:t>
            </a:r>
          </a:p>
          <a:p>
            <a:pPr algn="ctr"/>
            <a:r>
              <a:rPr lang="en-US" altLang="en-US" sz="2000">
                <a:solidFill>
                  <a:srgbClr val="FFFFFF"/>
                </a:solidFill>
                <a:latin typeface="Arial" panose="020B0604020202020204" pitchFamily="34" charset="0"/>
              </a:rPr>
              <a:t>KTLX</a:t>
            </a:r>
          </a:p>
        </p:txBody>
      </p:sp>
      <p:sp>
        <p:nvSpPr>
          <p:cNvPr id="67590" name="Text Box 6"/>
          <p:cNvSpPr txBox="1">
            <a:spLocks noChangeArrowheads="1"/>
          </p:cNvSpPr>
          <p:nvPr/>
        </p:nvSpPr>
        <p:spPr bwMode="auto">
          <a:xfrm>
            <a:off x="6705600" y="2667000"/>
            <a:ext cx="904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FFFFFF"/>
                </a:solidFill>
                <a:latin typeface="Arial" panose="020B0604020202020204" pitchFamily="34" charset="0"/>
              </a:rPr>
              <a:t>Kansas</a:t>
            </a:r>
          </a:p>
        </p:txBody>
      </p:sp>
      <p:sp>
        <p:nvSpPr>
          <p:cNvPr id="67591" name="Text Box 7"/>
          <p:cNvSpPr txBox="1">
            <a:spLocks noChangeArrowheads="1"/>
          </p:cNvSpPr>
          <p:nvPr/>
        </p:nvSpPr>
        <p:spPr bwMode="auto">
          <a:xfrm>
            <a:off x="6705600" y="3048000"/>
            <a:ext cx="1166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FFFFFF"/>
                </a:solidFill>
                <a:latin typeface="Arial" panose="020B0604020202020204" pitchFamily="34" charset="0"/>
              </a:rPr>
              <a:t>Oklahoma</a:t>
            </a:r>
          </a:p>
        </p:txBody>
      </p:sp>
      <p:sp>
        <p:nvSpPr>
          <p:cNvPr id="67592" name="Line 8"/>
          <p:cNvSpPr>
            <a:spLocks noChangeShapeType="1"/>
          </p:cNvSpPr>
          <p:nvPr/>
        </p:nvSpPr>
        <p:spPr bwMode="auto">
          <a:xfrm>
            <a:off x="469900" y="3021013"/>
            <a:ext cx="8382000" cy="0"/>
          </a:xfrm>
          <a:prstGeom prst="line">
            <a:avLst/>
          </a:prstGeom>
          <a:noFill/>
          <a:ln w="63500">
            <a:solidFill>
              <a:srgbClr val="99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3" name="Line 9"/>
          <p:cNvSpPr>
            <a:spLocks noChangeShapeType="1"/>
          </p:cNvSpPr>
          <p:nvPr/>
        </p:nvSpPr>
        <p:spPr bwMode="auto">
          <a:xfrm>
            <a:off x="1600200" y="2438400"/>
            <a:ext cx="1295400" cy="24384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Line 10"/>
          <p:cNvSpPr>
            <a:spLocks noChangeShapeType="1"/>
          </p:cNvSpPr>
          <p:nvPr/>
        </p:nvSpPr>
        <p:spPr bwMode="auto">
          <a:xfrm>
            <a:off x="1600200" y="2438400"/>
            <a:ext cx="2895600" cy="17526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5" name="Text Box 11"/>
          <p:cNvSpPr txBox="1">
            <a:spLocks noChangeArrowheads="1"/>
          </p:cNvSpPr>
          <p:nvPr/>
        </p:nvSpPr>
        <p:spPr bwMode="auto">
          <a:xfrm>
            <a:off x="457200" y="3048000"/>
            <a:ext cx="130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b="1">
                <a:solidFill>
                  <a:srgbClr val="FFFFFF"/>
                </a:solidFill>
                <a:latin typeface="Arial" panose="020B0604020202020204" pitchFamily="34" charset="0"/>
              </a:rPr>
              <a:t>Woods County,</a:t>
            </a:r>
          </a:p>
          <a:p>
            <a:r>
              <a:rPr lang="en-US" altLang="en-US" sz="1200" b="1">
                <a:solidFill>
                  <a:srgbClr val="FFFFFF"/>
                </a:solidFill>
                <a:latin typeface="Arial" panose="020B0604020202020204" pitchFamily="34" charset="0"/>
              </a:rPr>
              <a:t>Oklahoma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838" y="95250"/>
            <a:ext cx="7126287" cy="670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3"/>
          <p:cNvSpPr>
            <a:spLocks noGrp="1" noChangeArrowheads="1"/>
          </p:cNvSpPr>
          <p:nvPr>
            <p:ph type="title"/>
          </p:nvPr>
        </p:nvSpPr>
        <p:spPr>
          <a:xfrm>
            <a:off x="7248525" y="4546600"/>
            <a:ext cx="1905000" cy="914400"/>
          </a:xfrm>
        </p:spPr>
        <p:txBody>
          <a:bodyPr/>
          <a:lstStyle/>
          <a:p>
            <a:r>
              <a:rPr lang="en-US" altLang="en-US" sz="3200" smtClean="0"/>
              <a:t>HP Supercell</a:t>
            </a:r>
            <a:endParaRPr lang="en-US" altLang="en-US" smtClean="0"/>
          </a:p>
        </p:txBody>
      </p:sp>
      <p:sp>
        <p:nvSpPr>
          <p:cNvPr id="68612" name="Text Box 4"/>
          <p:cNvSpPr txBox="1">
            <a:spLocks noChangeArrowheads="1"/>
          </p:cNvSpPr>
          <p:nvPr/>
        </p:nvSpPr>
        <p:spPr bwMode="auto">
          <a:xfrm>
            <a:off x="3398838" y="247650"/>
            <a:ext cx="15827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Heaviest</a:t>
            </a:r>
          </a:p>
          <a:p>
            <a:pPr algn="ctr"/>
            <a:r>
              <a:rPr lang="en-US" altLang="en-US" sz="2000">
                <a:solidFill>
                  <a:srgbClr val="FFFFFF"/>
                </a:solidFill>
                <a:latin typeface="Arial" panose="020B0604020202020204" pitchFamily="34" charset="0"/>
              </a:rPr>
              <a:t>Precipitation</a:t>
            </a:r>
          </a:p>
          <a:p>
            <a:pPr algn="ctr"/>
            <a:r>
              <a:rPr lang="en-US" altLang="en-US" sz="2000">
                <a:solidFill>
                  <a:srgbClr val="FFFFFF"/>
                </a:solidFill>
                <a:latin typeface="Arial" panose="020B0604020202020204" pitchFamily="34" charset="0"/>
              </a:rPr>
              <a:t>(core)</a:t>
            </a:r>
          </a:p>
        </p:txBody>
      </p:sp>
      <p:sp>
        <p:nvSpPr>
          <p:cNvPr id="68613" name="Text Box 5"/>
          <p:cNvSpPr txBox="1">
            <a:spLocks noChangeArrowheads="1"/>
          </p:cNvSpPr>
          <p:nvPr/>
        </p:nvSpPr>
        <p:spPr bwMode="auto">
          <a:xfrm>
            <a:off x="228600" y="5562600"/>
            <a:ext cx="15668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4 OCT 1998</a:t>
            </a:r>
          </a:p>
          <a:p>
            <a:pPr algn="ctr"/>
            <a:r>
              <a:rPr lang="en-US" altLang="en-US" sz="2000">
                <a:solidFill>
                  <a:srgbClr val="FFFFFF"/>
                </a:solidFill>
                <a:latin typeface="Arial" panose="020B0604020202020204" pitchFamily="34" charset="0"/>
              </a:rPr>
              <a:t>2150 UTC</a:t>
            </a:r>
          </a:p>
          <a:p>
            <a:pPr algn="ctr"/>
            <a:r>
              <a:rPr lang="en-US" altLang="en-US" sz="2000">
                <a:solidFill>
                  <a:srgbClr val="FFFFFF"/>
                </a:solidFill>
                <a:latin typeface="Arial" panose="020B0604020202020204" pitchFamily="34" charset="0"/>
              </a:rPr>
              <a:t>KTLX</a:t>
            </a:r>
          </a:p>
        </p:txBody>
      </p:sp>
      <p:sp>
        <p:nvSpPr>
          <p:cNvPr id="68614" name="Text Box 6"/>
          <p:cNvSpPr txBox="1">
            <a:spLocks noChangeArrowheads="1"/>
          </p:cNvSpPr>
          <p:nvPr/>
        </p:nvSpPr>
        <p:spPr bwMode="auto">
          <a:xfrm>
            <a:off x="1895475" y="1922463"/>
            <a:ext cx="9048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FFFFFF"/>
                </a:solidFill>
                <a:latin typeface="Arial" panose="020B0604020202020204" pitchFamily="34" charset="0"/>
              </a:rPr>
              <a:t>Kansas</a:t>
            </a:r>
          </a:p>
        </p:txBody>
      </p:sp>
      <p:sp>
        <p:nvSpPr>
          <p:cNvPr id="68615" name="Text Box 7"/>
          <p:cNvSpPr txBox="1">
            <a:spLocks noChangeArrowheads="1"/>
          </p:cNvSpPr>
          <p:nvPr/>
        </p:nvSpPr>
        <p:spPr bwMode="auto">
          <a:xfrm>
            <a:off x="1895475" y="2303463"/>
            <a:ext cx="1166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solidFill>
                  <a:srgbClr val="FFFFFF"/>
                </a:solidFill>
                <a:latin typeface="Arial" panose="020B0604020202020204" pitchFamily="34" charset="0"/>
              </a:rPr>
              <a:t>Oklahoma</a:t>
            </a:r>
          </a:p>
        </p:txBody>
      </p:sp>
      <p:sp>
        <p:nvSpPr>
          <p:cNvPr id="68616" name="Line 8"/>
          <p:cNvSpPr>
            <a:spLocks noChangeShapeType="1"/>
          </p:cNvSpPr>
          <p:nvPr/>
        </p:nvSpPr>
        <p:spPr bwMode="auto">
          <a:xfrm>
            <a:off x="1870075" y="2276475"/>
            <a:ext cx="7116763" cy="0"/>
          </a:xfrm>
          <a:prstGeom prst="line">
            <a:avLst/>
          </a:prstGeom>
          <a:noFill/>
          <a:ln w="63500">
            <a:solidFill>
              <a:srgbClr val="99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7" name="Line 9"/>
          <p:cNvSpPr>
            <a:spLocks noChangeShapeType="1"/>
          </p:cNvSpPr>
          <p:nvPr/>
        </p:nvSpPr>
        <p:spPr bwMode="auto">
          <a:xfrm flipH="1">
            <a:off x="3667125" y="1314450"/>
            <a:ext cx="569913" cy="269875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8" name="Line 10"/>
          <p:cNvSpPr>
            <a:spLocks noChangeShapeType="1"/>
          </p:cNvSpPr>
          <p:nvPr/>
        </p:nvSpPr>
        <p:spPr bwMode="auto">
          <a:xfrm>
            <a:off x="4237038" y="1314450"/>
            <a:ext cx="877887" cy="216535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19" name="Text Box 11"/>
          <p:cNvSpPr txBox="1">
            <a:spLocks noChangeArrowheads="1"/>
          </p:cNvSpPr>
          <p:nvPr/>
        </p:nvSpPr>
        <p:spPr bwMode="auto">
          <a:xfrm>
            <a:off x="5953125" y="6130925"/>
            <a:ext cx="1457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FFFFFF"/>
                </a:solidFill>
                <a:latin typeface="Arial" panose="020B0604020202020204" pitchFamily="34" charset="0"/>
              </a:rPr>
              <a:t>Developing</a:t>
            </a:r>
          </a:p>
          <a:p>
            <a:pPr algn="ctr"/>
            <a:r>
              <a:rPr lang="en-US" altLang="en-US" sz="2000">
                <a:solidFill>
                  <a:srgbClr val="FFFFFF"/>
                </a:solidFill>
                <a:latin typeface="Arial" panose="020B0604020202020204" pitchFamily="34" charset="0"/>
              </a:rPr>
              <a:t>Cells</a:t>
            </a:r>
          </a:p>
        </p:txBody>
      </p:sp>
      <p:sp>
        <p:nvSpPr>
          <p:cNvPr id="68620" name="Line 12"/>
          <p:cNvSpPr>
            <a:spLocks noChangeShapeType="1"/>
          </p:cNvSpPr>
          <p:nvPr/>
        </p:nvSpPr>
        <p:spPr bwMode="auto">
          <a:xfrm flipH="1" flipV="1">
            <a:off x="3895725" y="6146800"/>
            <a:ext cx="1981200" cy="3810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1" name="Line 13"/>
          <p:cNvSpPr>
            <a:spLocks noChangeShapeType="1"/>
          </p:cNvSpPr>
          <p:nvPr/>
        </p:nvSpPr>
        <p:spPr bwMode="auto">
          <a:xfrm flipH="1" flipV="1">
            <a:off x="4886325" y="4927600"/>
            <a:ext cx="1600200" cy="1219200"/>
          </a:xfrm>
          <a:prstGeom prst="line">
            <a:avLst/>
          </a:prstGeom>
          <a:noFill/>
          <a:ln w="38100">
            <a:solidFill>
              <a:schemeClr val="tx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622" name="Text Box 14"/>
          <p:cNvSpPr txBox="1">
            <a:spLocks noChangeArrowheads="1"/>
          </p:cNvSpPr>
          <p:nvPr/>
        </p:nvSpPr>
        <p:spPr bwMode="auto">
          <a:xfrm>
            <a:off x="152400" y="228600"/>
            <a:ext cx="1717675"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a:solidFill>
                  <a:srgbClr val="FFFFFF"/>
                </a:solidFill>
                <a:latin typeface="Arial" panose="020B0604020202020204" pitchFamily="34" charset="0"/>
              </a:rPr>
              <a:t>Twenty</a:t>
            </a:r>
          </a:p>
          <a:p>
            <a:pPr algn="ctr"/>
            <a:r>
              <a:rPr lang="en-US" altLang="en-US" sz="3200">
                <a:solidFill>
                  <a:srgbClr val="FFFFFF"/>
                </a:solidFill>
                <a:latin typeface="Arial" panose="020B0604020202020204" pitchFamily="34" charset="0"/>
              </a:rPr>
              <a:t>minutes</a:t>
            </a:r>
          </a:p>
          <a:p>
            <a:pPr algn="ctr"/>
            <a:r>
              <a:rPr lang="en-US" altLang="en-US" sz="3200">
                <a:solidFill>
                  <a:srgbClr val="FFFFFF"/>
                </a:solidFill>
                <a:latin typeface="Arial" panose="020B0604020202020204" pitchFamily="34" charset="0"/>
              </a:rPr>
              <a:t>later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smtClean="0"/>
              <a:t>Hybrids</a:t>
            </a:r>
          </a:p>
        </p:txBody>
      </p:sp>
      <p:sp>
        <p:nvSpPr>
          <p:cNvPr id="69635" name="Rectangle 3"/>
          <p:cNvSpPr>
            <a:spLocks noGrp="1" noChangeArrowheads="1"/>
          </p:cNvSpPr>
          <p:nvPr>
            <p:ph type="body" idx="1"/>
          </p:nvPr>
        </p:nvSpPr>
        <p:spPr/>
        <p:txBody>
          <a:bodyPr/>
          <a:lstStyle/>
          <a:p>
            <a:pPr>
              <a:lnSpc>
                <a:spcPct val="90000"/>
              </a:lnSpc>
            </a:pPr>
            <a:r>
              <a:rPr lang="en-US" altLang="en-US" smtClean="0"/>
              <a:t>Class distinctions are much less obvious in the real world!</a:t>
            </a:r>
          </a:p>
          <a:p>
            <a:pPr>
              <a:lnSpc>
                <a:spcPct val="90000"/>
              </a:lnSpc>
            </a:pPr>
            <a:r>
              <a:rPr lang="en-US" altLang="en-US" smtClean="0"/>
              <a:t>Visibly a storm may look different on radar than it does in person -- makes storms difficult to classify</a:t>
            </a:r>
          </a:p>
          <a:p>
            <a:pPr>
              <a:lnSpc>
                <a:spcPct val="90000"/>
              </a:lnSpc>
            </a:pPr>
            <a:r>
              <a:rPr lang="en-US" altLang="en-US" smtClean="0"/>
              <a:t>Supercells often evolve from LP </a:t>
            </a:r>
            <a:r>
              <a:rPr lang="en-US" altLang="en-US" smtClean="0">
                <a:sym typeface="Wingdings" panose="05000000000000000000" pitchFamily="2" charset="2"/>
              </a:rPr>
              <a:t> Classic  HP.  There is a continuous spectrum of storm types.</a:t>
            </a:r>
            <a:endParaRPr lang="en-US" altLang="en-US" smtClean="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smtClean="0"/>
              <a:t>Supercell Evolution</a:t>
            </a:r>
          </a:p>
        </p:txBody>
      </p:sp>
      <p:sp>
        <p:nvSpPr>
          <p:cNvPr id="674819" name="Rectangle 3"/>
          <p:cNvSpPr>
            <a:spLocks noGrp="1" noChangeArrowheads="1"/>
          </p:cNvSpPr>
          <p:nvPr>
            <p:ph type="body" idx="1"/>
          </p:nvPr>
        </p:nvSpPr>
        <p:spPr/>
        <p:txBody>
          <a:bodyPr/>
          <a:lstStyle/>
          <a:p>
            <a:pPr>
              <a:lnSpc>
                <a:spcPct val="90000"/>
              </a:lnSpc>
              <a:defRPr/>
            </a:pPr>
            <a:r>
              <a:rPr lang="en-US" altLang="en-US" smtClean="0"/>
              <a:t>Early Phase</a:t>
            </a:r>
          </a:p>
          <a:p>
            <a:pPr lvl="1">
              <a:lnSpc>
                <a:spcPct val="90000"/>
              </a:lnSpc>
              <a:defRPr/>
            </a:pPr>
            <a:r>
              <a:rPr lang="en-US" altLang="en-US" smtClean="0">
                <a:effectLst/>
                <a:latin typeface="Arial" panose="020B0604020202020204" pitchFamily="34" charset="0"/>
              </a:rPr>
              <a:t>Initial cell development is essentially identical to that of a short-lived single cell storm.</a:t>
            </a:r>
          </a:p>
          <a:p>
            <a:pPr lvl="1">
              <a:lnSpc>
                <a:spcPct val="90000"/>
              </a:lnSpc>
              <a:defRPr/>
            </a:pPr>
            <a:r>
              <a:rPr lang="en-US" altLang="en-US" smtClean="0">
                <a:effectLst/>
                <a:latin typeface="Arial" panose="020B0604020202020204" pitchFamily="34" charset="0"/>
              </a:rPr>
              <a:t>Radar reflectivity is vertically stacked</a:t>
            </a:r>
          </a:p>
          <a:p>
            <a:pPr lvl="1">
              <a:lnSpc>
                <a:spcPct val="90000"/>
              </a:lnSpc>
              <a:defRPr/>
            </a:pPr>
            <a:r>
              <a:rPr lang="en-US" altLang="en-US" smtClean="0">
                <a:effectLst/>
                <a:latin typeface="Arial" panose="020B0604020202020204" pitchFamily="34" charset="0"/>
              </a:rPr>
              <a:t>Motion of the storm is generally in the direction of the mean wind</a:t>
            </a:r>
          </a:p>
          <a:p>
            <a:pPr lvl="1">
              <a:lnSpc>
                <a:spcPct val="90000"/>
              </a:lnSpc>
              <a:defRPr/>
            </a:pPr>
            <a:r>
              <a:rPr lang="en-US" altLang="en-US" smtClean="0">
                <a:effectLst/>
                <a:latin typeface="Arial" panose="020B0604020202020204" pitchFamily="34" charset="0"/>
              </a:rPr>
              <a:t>Storm shape is circular (from above) and symmetrical</a:t>
            </a:r>
            <a:endParaRPr lang="en-US" altLang="en-US" smtClean="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838200" y="381000"/>
            <a:ext cx="7772400" cy="304800"/>
          </a:xfrm>
        </p:spPr>
        <p:txBody>
          <a:bodyPr/>
          <a:lstStyle/>
          <a:p>
            <a:pPr eaLnBrk="1" hangingPunct="1"/>
            <a:r>
              <a:rPr lang="en-US" altLang="en-US" smtClean="0"/>
              <a:t>Introduction</a:t>
            </a:r>
          </a:p>
        </p:txBody>
      </p:sp>
      <p:sp>
        <p:nvSpPr>
          <p:cNvPr id="44035" name="Rectangle 3"/>
          <p:cNvSpPr>
            <a:spLocks noGrp="1" noChangeArrowheads="1"/>
          </p:cNvSpPr>
          <p:nvPr>
            <p:ph type="body" idx="1"/>
          </p:nvPr>
        </p:nvSpPr>
        <p:spPr>
          <a:xfrm>
            <a:off x="533400" y="990600"/>
            <a:ext cx="8077200" cy="4953000"/>
          </a:xfrm>
        </p:spPr>
        <p:txBody>
          <a:bodyPr/>
          <a:lstStyle/>
          <a:p>
            <a:pPr eaLnBrk="1" hangingPunct="1">
              <a:spcBef>
                <a:spcPts val="1200"/>
              </a:spcBef>
            </a:pPr>
            <a:r>
              <a:rPr lang="en-US" altLang="en-US" sz="1800" b="1" smtClean="0">
                <a:cs typeface="Arial" panose="020B0604020202020204" pitchFamily="34" charset="0"/>
              </a:rPr>
              <a:t>A supercell storm is defined as a thunderstorm with </a:t>
            </a:r>
            <a:r>
              <a:rPr lang="en-US" altLang="en-US" sz="1800" b="1" smtClean="0">
                <a:solidFill>
                  <a:srgbClr val="FF0000"/>
                </a:solidFill>
                <a:cs typeface="Arial" panose="020B0604020202020204" pitchFamily="34" charset="0"/>
              </a:rPr>
              <a:t>a deep rotating updraft</a:t>
            </a:r>
            <a:r>
              <a:rPr lang="en-US" altLang="en-US" sz="1800" b="1" smtClean="0">
                <a:cs typeface="Arial" panose="020B0604020202020204" pitchFamily="34" charset="0"/>
              </a:rPr>
              <a:t>. </a:t>
            </a:r>
          </a:p>
          <a:p>
            <a:pPr eaLnBrk="1" hangingPunct="1">
              <a:spcBef>
                <a:spcPts val="1200"/>
              </a:spcBef>
            </a:pPr>
            <a:r>
              <a:rPr lang="en-US" altLang="en-US" sz="1800" b="1" smtClean="0">
                <a:cs typeface="Arial" panose="020B0604020202020204" pitchFamily="34" charset="0"/>
              </a:rPr>
              <a:t>Supercell thunderstorms are perhaps the </a:t>
            </a:r>
            <a:r>
              <a:rPr lang="en-US" altLang="en-US" sz="1800" b="1" smtClean="0">
                <a:solidFill>
                  <a:srgbClr val="FF0000"/>
                </a:solidFill>
                <a:cs typeface="Arial" panose="020B0604020202020204" pitchFamily="34" charset="0"/>
              </a:rPr>
              <a:t>most violent</a:t>
            </a:r>
            <a:r>
              <a:rPr lang="en-US" altLang="en-US" sz="1800" b="1" smtClean="0">
                <a:cs typeface="Arial" panose="020B0604020202020204" pitchFamily="34" charset="0"/>
              </a:rPr>
              <a:t> of all thunderstorm types, and are capable of producing damaging winds, large hail, and weak-to-violent tornadoes. </a:t>
            </a:r>
          </a:p>
          <a:p>
            <a:pPr eaLnBrk="1" hangingPunct="1">
              <a:spcBef>
                <a:spcPts val="1200"/>
              </a:spcBef>
            </a:pPr>
            <a:r>
              <a:rPr lang="en-US" altLang="en-US" sz="1800" b="1" smtClean="0">
                <a:cs typeface="Arial" panose="020B0604020202020204" pitchFamily="34" charset="0"/>
              </a:rPr>
              <a:t>They are </a:t>
            </a:r>
            <a:r>
              <a:rPr lang="en-US" altLang="en-US" sz="1800" b="1" smtClean="0">
                <a:solidFill>
                  <a:srgbClr val="FF0000"/>
                </a:solidFill>
                <a:cs typeface="Arial" panose="020B0604020202020204" pitchFamily="34" charset="0"/>
              </a:rPr>
              <a:t>most common during the spring</a:t>
            </a:r>
            <a:r>
              <a:rPr lang="en-US" altLang="en-US" sz="1800" b="1" smtClean="0">
                <a:cs typeface="Arial" panose="020B0604020202020204" pitchFamily="34" charset="0"/>
              </a:rPr>
              <a:t> across the central United States when moderate-to-strong atmospheric wind fields, vertical wind shear and instability are present. </a:t>
            </a:r>
          </a:p>
          <a:p>
            <a:pPr eaLnBrk="1" hangingPunct="1">
              <a:spcBef>
                <a:spcPts val="1200"/>
              </a:spcBef>
            </a:pPr>
            <a:r>
              <a:rPr lang="en-US" altLang="en-US" sz="1800" b="1" smtClean="0">
                <a:cs typeface="Arial" panose="020B0604020202020204" pitchFamily="34" charset="0"/>
              </a:rPr>
              <a:t>The degree and vertical distribution of moisture, instability, lift, and especially wind shear have a profound influence on convective storm type.</a:t>
            </a:r>
          </a:p>
          <a:p>
            <a:pPr eaLnBrk="1" hangingPunct="1">
              <a:spcBef>
                <a:spcPts val="1200"/>
              </a:spcBef>
            </a:pPr>
            <a:r>
              <a:rPr lang="en-US" altLang="en-US" sz="1800" b="1" smtClean="0">
                <a:cs typeface="Arial" panose="020B0604020202020204" pitchFamily="34" charset="0"/>
              </a:rPr>
              <a:t>Once thunderstorms form, small/convective-scale interactions also influence storm type and evolution. </a:t>
            </a:r>
          </a:p>
          <a:p>
            <a:pPr eaLnBrk="1" hangingPunct="1">
              <a:spcBef>
                <a:spcPts val="1200"/>
              </a:spcBef>
            </a:pPr>
            <a:r>
              <a:rPr lang="en-US" altLang="en-US" sz="1800" b="1" smtClean="0">
                <a:cs typeface="Arial" panose="020B0604020202020204" pitchFamily="34" charset="0"/>
              </a:rPr>
              <a:t>There are variations of supercells, including </a:t>
            </a:r>
            <a:r>
              <a:rPr lang="en-US" altLang="en-US" sz="1800" b="1" smtClean="0">
                <a:solidFill>
                  <a:srgbClr val="FF0000"/>
                </a:solidFill>
                <a:cs typeface="Arial" panose="020B0604020202020204" pitchFamily="34" charset="0"/>
              </a:rPr>
              <a:t>"classic," "miniature," "high precipitation (HP)," and "low precipitation (LP)"</a:t>
            </a:r>
            <a:r>
              <a:rPr lang="en-US" altLang="en-US" sz="1800" b="1" smtClean="0">
                <a:cs typeface="Arial" panose="020B0604020202020204" pitchFamily="34" charset="0"/>
              </a:rPr>
              <a:t> storms. </a:t>
            </a:r>
          </a:p>
          <a:p>
            <a:pPr eaLnBrk="1" hangingPunct="1">
              <a:spcBef>
                <a:spcPts val="1200"/>
              </a:spcBef>
            </a:pPr>
            <a:r>
              <a:rPr lang="en-US" altLang="en-US" sz="1800" b="1" smtClean="0">
                <a:cs typeface="Arial" panose="020B0604020202020204" pitchFamily="34" charset="0"/>
              </a:rPr>
              <a:t>In general, however, the </a:t>
            </a:r>
            <a:r>
              <a:rPr lang="en-US" altLang="en-US" sz="1800" b="1" smtClean="0">
                <a:solidFill>
                  <a:srgbClr val="FF0000"/>
                </a:solidFill>
                <a:cs typeface="Arial" panose="020B0604020202020204" pitchFamily="34" charset="0"/>
              </a:rPr>
              <a:t>supercell class of storms is defined by a persistent rotating updraft (i.e., meso-cyclone)</a:t>
            </a:r>
            <a:r>
              <a:rPr lang="en-US" altLang="en-US" sz="1800" b="1" smtClean="0">
                <a:cs typeface="Arial" panose="020B0604020202020204" pitchFamily="34" charset="0"/>
              </a:rPr>
              <a:t> which promotes storm organization, maintenance, and severity.</a:t>
            </a:r>
            <a:endParaRPr lang="en-US" altLang="en-US" sz="1800" b="1" smtClean="0"/>
          </a:p>
          <a:p>
            <a:pPr eaLnBrk="1" hangingPunct="1"/>
            <a:endParaRPr lang="en-US" altLang="en-US" sz="1400" b="1"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bii3-30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438400"/>
            <a:ext cx="3276600"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3" descr="hbii3-3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45259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4"/>
          <p:cNvSpPr>
            <a:spLocks noGrp="1" noChangeArrowheads="1"/>
          </p:cNvSpPr>
          <p:nvPr>
            <p:ph type="title"/>
          </p:nvPr>
        </p:nvSpPr>
        <p:spPr/>
        <p:txBody>
          <a:bodyPr/>
          <a:lstStyle/>
          <a:p>
            <a:r>
              <a:rPr lang="en-US" altLang="en-US" smtClean="0"/>
              <a:t>Supercell Evolution -- Early Phase</a:t>
            </a:r>
          </a:p>
        </p:txBody>
      </p:sp>
      <p:sp>
        <p:nvSpPr>
          <p:cNvPr id="71685" name="Text Box 5"/>
          <p:cNvSpPr txBox="1">
            <a:spLocks noChangeArrowheads="1"/>
          </p:cNvSpPr>
          <p:nvPr/>
        </p:nvSpPr>
        <p:spPr bwMode="auto">
          <a:xfrm>
            <a:off x="6019800" y="1828800"/>
            <a:ext cx="174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Top View</a:t>
            </a:r>
            <a:endParaRPr lang="en-US" altLang="en-US" sz="1800">
              <a:solidFill>
                <a:srgbClr val="FFFFFF"/>
              </a:solidFill>
              <a:latin typeface="Arial" panose="020B0604020202020204" pitchFamily="34" charset="0"/>
            </a:endParaRPr>
          </a:p>
        </p:txBody>
      </p:sp>
      <p:sp>
        <p:nvSpPr>
          <p:cNvPr id="71686" name="Text Box 6"/>
          <p:cNvSpPr txBox="1">
            <a:spLocks noChangeArrowheads="1"/>
          </p:cNvSpPr>
          <p:nvPr/>
        </p:nvSpPr>
        <p:spPr bwMode="auto">
          <a:xfrm>
            <a:off x="1676400" y="1828800"/>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Side View</a:t>
            </a:r>
            <a:endParaRPr lang="en-US" altLang="en-US" sz="1800">
              <a:solidFill>
                <a:srgbClr val="FFFFFF"/>
              </a:solidFill>
              <a:latin typeface="Arial" panose="020B0604020202020204" pitchFamily="34" charset="0"/>
            </a:endParaRPr>
          </a:p>
        </p:txBody>
      </p:sp>
      <p:sp>
        <p:nvSpPr>
          <p:cNvPr id="71687" name="Text Box 7"/>
          <p:cNvSpPr txBox="1">
            <a:spLocks noChangeArrowheads="1"/>
          </p:cNvSpPr>
          <p:nvPr/>
        </p:nvSpPr>
        <p:spPr bwMode="auto">
          <a:xfrm>
            <a:off x="3810000" y="5257800"/>
            <a:ext cx="144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FFFF"/>
                </a:solidFill>
                <a:latin typeface="Arial" panose="020B0604020202020204" pitchFamily="34" charset="0"/>
              </a:rPr>
              <a:t>Heaviest</a:t>
            </a:r>
          </a:p>
          <a:p>
            <a:pPr algn="ctr"/>
            <a:r>
              <a:rPr lang="en-US" altLang="en-US" sz="1800">
                <a:solidFill>
                  <a:srgbClr val="FFFFFF"/>
                </a:solidFill>
                <a:latin typeface="Arial" panose="020B0604020202020204" pitchFamily="34" charset="0"/>
              </a:rPr>
              <a:t>Precipitation</a:t>
            </a:r>
          </a:p>
        </p:txBody>
      </p:sp>
      <p:sp>
        <p:nvSpPr>
          <p:cNvPr id="71688" name="Line 8"/>
          <p:cNvSpPr>
            <a:spLocks noChangeShapeType="1"/>
          </p:cNvSpPr>
          <p:nvPr/>
        </p:nvSpPr>
        <p:spPr bwMode="auto">
          <a:xfrm flipH="1" flipV="1">
            <a:off x="2971800" y="4572000"/>
            <a:ext cx="838200" cy="838200"/>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89" name="Line 9"/>
          <p:cNvSpPr>
            <a:spLocks noChangeShapeType="1"/>
          </p:cNvSpPr>
          <p:nvPr/>
        </p:nvSpPr>
        <p:spPr bwMode="auto">
          <a:xfrm flipV="1">
            <a:off x="5105400" y="4114800"/>
            <a:ext cx="914400" cy="1143000"/>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690" name="Text Box 10"/>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0"/>
            <a:ext cx="7772400" cy="1143000"/>
          </a:xfrm>
        </p:spPr>
        <p:txBody>
          <a:bodyPr/>
          <a:lstStyle/>
          <a:p>
            <a:r>
              <a:rPr lang="en-US" altLang="en-US" smtClean="0"/>
              <a:t>Supercell Evolution</a:t>
            </a:r>
          </a:p>
        </p:txBody>
      </p:sp>
      <p:sp>
        <p:nvSpPr>
          <p:cNvPr id="72707" name="Rectangle 3"/>
          <p:cNvSpPr>
            <a:spLocks noGrp="1" noChangeArrowheads="1"/>
          </p:cNvSpPr>
          <p:nvPr>
            <p:ph type="body" idx="1"/>
          </p:nvPr>
        </p:nvSpPr>
        <p:spPr>
          <a:xfrm>
            <a:off x="685800" y="1371600"/>
            <a:ext cx="7772400" cy="5257800"/>
          </a:xfrm>
        </p:spPr>
        <p:txBody>
          <a:bodyPr/>
          <a:lstStyle/>
          <a:p>
            <a:r>
              <a:rPr lang="en-US" altLang="en-US" smtClean="0"/>
              <a:t>Middle Phase</a:t>
            </a:r>
          </a:p>
          <a:p>
            <a:pPr lvl="1"/>
            <a:r>
              <a:rPr lang="en-US" altLang="en-US" smtClean="0">
                <a:effectLst/>
                <a:latin typeface="Arial" panose="020B0604020202020204" pitchFamily="34" charset="0"/>
              </a:rPr>
              <a:t>As the storm develops, the strong wind shear alters the storm characteristics from that of a single cell</a:t>
            </a:r>
          </a:p>
          <a:p>
            <a:pPr lvl="1"/>
            <a:r>
              <a:rPr lang="en-US" altLang="en-US" smtClean="0">
                <a:effectLst/>
                <a:latin typeface="Arial" panose="020B0604020202020204" pitchFamily="34" charset="0"/>
              </a:rPr>
              <a:t>The reflectivity pattern is elongated down wind -- the stronger winds aloft blow the precipitation</a:t>
            </a:r>
          </a:p>
          <a:p>
            <a:pPr lvl="1"/>
            <a:r>
              <a:rPr lang="en-US" altLang="en-US" smtClean="0">
                <a:effectLst/>
                <a:latin typeface="Arial" panose="020B0604020202020204" pitchFamily="34" charset="0"/>
              </a:rPr>
              <a:t>The strongest reflectivity gradient is usually along the SW corner of the storm</a:t>
            </a:r>
          </a:p>
          <a:p>
            <a:pPr lvl="1"/>
            <a:r>
              <a:rPr lang="en-US" altLang="en-US" smtClean="0">
                <a:effectLst/>
                <a:latin typeface="Arial" panose="020B0604020202020204" pitchFamily="34" charset="0"/>
              </a:rPr>
              <a:t>Instead of being vertical, the updraft and downdraft become separated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85800" y="228600"/>
            <a:ext cx="7772400" cy="1143000"/>
          </a:xfrm>
        </p:spPr>
        <p:txBody>
          <a:bodyPr/>
          <a:lstStyle/>
          <a:p>
            <a:r>
              <a:rPr lang="en-US" altLang="en-US" smtClean="0"/>
              <a:t>Supercell Evolution</a:t>
            </a:r>
          </a:p>
        </p:txBody>
      </p:sp>
      <p:sp>
        <p:nvSpPr>
          <p:cNvPr id="73731" name="Rectangle 3"/>
          <p:cNvSpPr>
            <a:spLocks noGrp="1" noChangeArrowheads="1"/>
          </p:cNvSpPr>
          <p:nvPr>
            <p:ph type="body" idx="1"/>
          </p:nvPr>
        </p:nvSpPr>
        <p:spPr>
          <a:xfrm>
            <a:off x="762000" y="1447800"/>
            <a:ext cx="7772400" cy="4800600"/>
          </a:xfrm>
        </p:spPr>
        <p:txBody>
          <a:bodyPr/>
          <a:lstStyle/>
          <a:p>
            <a:r>
              <a:rPr lang="en-US" altLang="en-US" smtClean="0"/>
              <a:t>Middle Phase</a:t>
            </a:r>
          </a:p>
          <a:p>
            <a:pPr lvl="1"/>
            <a:r>
              <a:rPr lang="en-US" altLang="en-US" smtClean="0">
                <a:effectLst/>
                <a:latin typeface="Arial" panose="020B0604020202020204" pitchFamily="34" charset="0"/>
              </a:rPr>
              <a:t>After about an hour, the radar pattern indicates a “weak echo region” (WER)</a:t>
            </a:r>
          </a:p>
          <a:p>
            <a:pPr lvl="1"/>
            <a:r>
              <a:rPr lang="en-US" altLang="en-US" smtClean="0">
                <a:effectLst/>
                <a:latin typeface="Arial" panose="020B0604020202020204" pitchFamily="34" charset="0"/>
              </a:rPr>
              <a:t>This tells us that the updraft is strong and scours out precipitation from the updraft</a:t>
            </a:r>
          </a:p>
          <a:p>
            <a:pPr lvl="1"/>
            <a:r>
              <a:rPr lang="en-US" altLang="en-US" smtClean="0">
                <a:effectLst/>
                <a:latin typeface="Arial" panose="020B0604020202020204" pitchFamily="34" charset="0"/>
              </a:rPr>
              <a:t>Precipitation aloft “overhangs” a rain free region at the bottom of the storm.</a:t>
            </a:r>
          </a:p>
          <a:p>
            <a:pPr lvl="1"/>
            <a:r>
              <a:rPr lang="en-US" altLang="en-US" smtClean="0">
                <a:effectLst/>
                <a:latin typeface="Arial" panose="020B0604020202020204" pitchFamily="34" charset="0"/>
              </a:rPr>
              <a:t>The storm starts to turn to the right of the mean wind into the supply of warm, moist air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bii3-31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2209800"/>
            <a:ext cx="33528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hbii3-3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3929063"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4"/>
          <p:cNvSpPr>
            <a:spLocks noGrp="1" noChangeArrowheads="1"/>
          </p:cNvSpPr>
          <p:nvPr>
            <p:ph type="title"/>
          </p:nvPr>
        </p:nvSpPr>
        <p:spPr>
          <a:xfrm>
            <a:off x="685800" y="304800"/>
            <a:ext cx="7772400" cy="1143000"/>
          </a:xfrm>
        </p:spPr>
        <p:txBody>
          <a:bodyPr/>
          <a:lstStyle/>
          <a:p>
            <a:r>
              <a:rPr lang="en-US" altLang="en-US" smtClean="0"/>
              <a:t>Supercell Evolution -- Middle Phase</a:t>
            </a:r>
          </a:p>
        </p:txBody>
      </p:sp>
      <p:sp>
        <p:nvSpPr>
          <p:cNvPr id="74757" name="Text Box 5"/>
          <p:cNvSpPr txBox="1">
            <a:spLocks noChangeArrowheads="1"/>
          </p:cNvSpPr>
          <p:nvPr/>
        </p:nvSpPr>
        <p:spPr bwMode="auto">
          <a:xfrm>
            <a:off x="6019800" y="1524000"/>
            <a:ext cx="174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Top View</a:t>
            </a:r>
            <a:endParaRPr lang="en-US" altLang="en-US" sz="1800">
              <a:solidFill>
                <a:srgbClr val="FFFFFF"/>
              </a:solidFill>
              <a:latin typeface="Arial" panose="020B0604020202020204" pitchFamily="34" charset="0"/>
            </a:endParaRPr>
          </a:p>
        </p:txBody>
      </p:sp>
      <p:sp>
        <p:nvSpPr>
          <p:cNvPr id="74758" name="Text Box 6"/>
          <p:cNvSpPr txBox="1">
            <a:spLocks noChangeArrowheads="1"/>
          </p:cNvSpPr>
          <p:nvPr/>
        </p:nvSpPr>
        <p:spPr bwMode="auto">
          <a:xfrm>
            <a:off x="1676400" y="1524000"/>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Side View</a:t>
            </a:r>
            <a:endParaRPr lang="en-US" altLang="en-US" sz="1800">
              <a:solidFill>
                <a:srgbClr val="FFFFFF"/>
              </a:solidFill>
              <a:latin typeface="Arial" panose="020B0604020202020204" pitchFamily="34" charset="0"/>
            </a:endParaRPr>
          </a:p>
        </p:txBody>
      </p:sp>
      <p:sp>
        <p:nvSpPr>
          <p:cNvPr id="74759" name="Text Box 7"/>
          <p:cNvSpPr txBox="1">
            <a:spLocks noChangeArrowheads="1"/>
          </p:cNvSpPr>
          <p:nvPr/>
        </p:nvSpPr>
        <p:spPr bwMode="auto">
          <a:xfrm>
            <a:off x="3794125" y="5599113"/>
            <a:ext cx="144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FFFF"/>
                </a:solidFill>
                <a:latin typeface="Arial" panose="020B0604020202020204" pitchFamily="34" charset="0"/>
              </a:rPr>
              <a:t>Heaviest</a:t>
            </a:r>
          </a:p>
          <a:p>
            <a:pPr algn="ctr"/>
            <a:r>
              <a:rPr lang="en-US" altLang="en-US" sz="1800">
                <a:solidFill>
                  <a:srgbClr val="FFFFFF"/>
                </a:solidFill>
                <a:latin typeface="Arial" panose="020B0604020202020204" pitchFamily="34" charset="0"/>
              </a:rPr>
              <a:t>Precipitation</a:t>
            </a:r>
          </a:p>
        </p:txBody>
      </p:sp>
      <p:sp>
        <p:nvSpPr>
          <p:cNvPr id="74760" name="Line 8"/>
          <p:cNvSpPr>
            <a:spLocks noChangeShapeType="1"/>
          </p:cNvSpPr>
          <p:nvPr/>
        </p:nvSpPr>
        <p:spPr bwMode="auto">
          <a:xfrm flipH="1" flipV="1">
            <a:off x="2819400" y="4953000"/>
            <a:ext cx="1447800" cy="609600"/>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1" name="Line 9"/>
          <p:cNvSpPr>
            <a:spLocks noChangeShapeType="1"/>
          </p:cNvSpPr>
          <p:nvPr/>
        </p:nvSpPr>
        <p:spPr bwMode="auto">
          <a:xfrm flipV="1">
            <a:off x="4586288" y="4191000"/>
            <a:ext cx="1966912" cy="1382713"/>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Line 10"/>
          <p:cNvSpPr>
            <a:spLocks noChangeShapeType="1"/>
          </p:cNvSpPr>
          <p:nvPr/>
        </p:nvSpPr>
        <p:spPr bwMode="auto">
          <a:xfrm flipH="1" flipV="1">
            <a:off x="2362200" y="4038600"/>
            <a:ext cx="1905000" cy="1524000"/>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3" name="Text Box 11"/>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smtClean="0"/>
              <a:t>Supercell Evolution</a:t>
            </a:r>
          </a:p>
        </p:txBody>
      </p:sp>
      <p:sp>
        <p:nvSpPr>
          <p:cNvPr id="75779" name="Rectangle 3"/>
          <p:cNvSpPr>
            <a:spLocks noGrp="1" noChangeArrowheads="1"/>
          </p:cNvSpPr>
          <p:nvPr>
            <p:ph type="body" idx="1"/>
          </p:nvPr>
        </p:nvSpPr>
        <p:spPr/>
        <p:txBody>
          <a:bodyPr/>
          <a:lstStyle/>
          <a:p>
            <a:pPr>
              <a:lnSpc>
                <a:spcPct val="90000"/>
              </a:lnSpc>
            </a:pPr>
            <a:r>
              <a:rPr lang="en-US" altLang="en-US" smtClean="0"/>
              <a:t>Mature Phase</a:t>
            </a:r>
          </a:p>
          <a:p>
            <a:pPr lvl="1">
              <a:lnSpc>
                <a:spcPct val="90000"/>
              </a:lnSpc>
            </a:pPr>
            <a:r>
              <a:rPr lang="en-US" altLang="en-US" smtClean="0">
                <a:effectLst/>
                <a:latin typeface="Arial" panose="020B0604020202020204" pitchFamily="34" charset="0"/>
              </a:rPr>
              <a:t>After about 90 minutes, the storm has reached a quasi-steady mature phase</a:t>
            </a:r>
          </a:p>
          <a:p>
            <a:pPr lvl="1">
              <a:lnSpc>
                <a:spcPct val="90000"/>
              </a:lnSpc>
            </a:pPr>
            <a:r>
              <a:rPr lang="en-US" altLang="en-US" smtClean="0">
                <a:effectLst/>
                <a:latin typeface="Arial" panose="020B0604020202020204" pitchFamily="34" charset="0"/>
              </a:rPr>
              <a:t>Rotation is now evident and a mesocyclone (the rotating updraft) has started</a:t>
            </a:r>
          </a:p>
          <a:p>
            <a:pPr lvl="1">
              <a:lnSpc>
                <a:spcPct val="90000"/>
              </a:lnSpc>
            </a:pPr>
            <a:r>
              <a:rPr lang="en-US" altLang="en-US" smtClean="0">
                <a:effectLst/>
                <a:latin typeface="Arial" panose="020B0604020202020204" pitchFamily="34" charset="0"/>
              </a:rPr>
              <a:t>This rotation (usually CCW) creates a hook-like appendage on the southwest flank of the storm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bii3-32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981200"/>
            <a:ext cx="32956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3" descr="hbii3-3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981200"/>
            <a:ext cx="3889375"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Rectangle 4"/>
          <p:cNvSpPr>
            <a:spLocks noGrp="1" noChangeArrowheads="1"/>
          </p:cNvSpPr>
          <p:nvPr>
            <p:ph type="title"/>
          </p:nvPr>
        </p:nvSpPr>
        <p:spPr>
          <a:xfrm>
            <a:off x="685800" y="228600"/>
            <a:ext cx="7772400" cy="1143000"/>
          </a:xfrm>
        </p:spPr>
        <p:txBody>
          <a:bodyPr/>
          <a:lstStyle/>
          <a:p>
            <a:r>
              <a:rPr lang="en-US" altLang="en-US" smtClean="0"/>
              <a:t>Supercell Evolution -- Mature Phase</a:t>
            </a:r>
          </a:p>
        </p:txBody>
      </p:sp>
      <p:sp>
        <p:nvSpPr>
          <p:cNvPr id="76805" name="Text Box 5"/>
          <p:cNvSpPr txBox="1">
            <a:spLocks noChangeArrowheads="1"/>
          </p:cNvSpPr>
          <p:nvPr/>
        </p:nvSpPr>
        <p:spPr bwMode="auto">
          <a:xfrm>
            <a:off x="6019800" y="1295400"/>
            <a:ext cx="174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Top View</a:t>
            </a:r>
            <a:endParaRPr lang="en-US" altLang="en-US" sz="1800">
              <a:solidFill>
                <a:srgbClr val="FFFFFF"/>
              </a:solidFill>
              <a:latin typeface="Arial" panose="020B0604020202020204" pitchFamily="34" charset="0"/>
            </a:endParaRPr>
          </a:p>
        </p:txBody>
      </p:sp>
      <p:sp>
        <p:nvSpPr>
          <p:cNvPr id="76806" name="Text Box 6"/>
          <p:cNvSpPr txBox="1">
            <a:spLocks noChangeArrowheads="1"/>
          </p:cNvSpPr>
          <p:nvPr/>
        </p:nvSpPr>
        <p:spPr bwMode="auto">
          <a:xfrm>
            <a:off x="1676400" y="1295400"/>
            <a:ext cx="184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FFFFFF"/>
                </a:solidFill>
                <a:latin typeface="Arial Black" panose="020B0A04020102020204" pitchFamily="34" charset="0"/>
              </a:rPr>
              <a:t>Side View</a:t>
            </a:r>
            <a:endParaRPr lang="en-US" altLang="en-US" sz="1800">
              <a:solidFill>
                <a:srgbClr val="FFFFFF"/>
              </a:solidFill>
              <a:latin typeface="Arial" panose="020B0604020202020204" pitchFamily="34" charset="0"/>
            </a:endParaRPr>
          </a:p>
        </p:txBody>
      </p:sp>
      <p:sp>
        <p:nvSpPr>
          <p:cNvPr id="76807" name="Text Box 7"/>
          <p:cNvSpPr txBox="1">
            <a:spLocks noChangeArrowheads="1"/>
          </p:cNvSpPr>
          <p:nvPr/>
        </p:nvSpPr>
        <p:spPr bwMode="auto">
          <a:xfrm>
            <a:off x="3794125" y="5370513"/>
            <a:ext cx="1441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FFFF"/>
                </a:solidFill>
                <a:latin typeface="Arial" panose="020B0604020202020204" pitchFamily="34" charset="0"/>
              </a:rPr>
              <a:t>Heaviest</a:t>
            </a:r>
          </a:p>
          <a:p>
            <a:pPr algn="ctr"/>
            <a:r>
              <a:rPr lang="en-US" altLang="en-US" sz="1800">
                <a:solidFill>
                  <a:srgbClr val="FFFFFF"/>
                </a:solidFill>
                <a:latin typeface="Arial" panose="020B0604020202020204" pitchFamily="34" charset="0"/>
              </a:rPr>
              <a:t>Precipitation</a:t>
            </a:r>
          </a:p>
        </p:txBody>
      </p:sp>
      <p:sp>
        <p:nvSpPr>
          <p:cNvPr id="76808" name="Line 8"/>
          <p:cNvSpPr>
            <a:spLocks noChangeShapeType="1"/>
          </p:cNvSpPr>
          <p:nvPr/>
        </p:nvSpPr>
        <p:spPr bwMode="auto">
          <a:xfrm flipV="1">
            <a:off x="4586288" y="3962400"/>
            <a:ext cx="1281112" cy="1382713"/>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09" name="Line 9"/>
          <p:cNvSpPr>
            <a:spLocks noChangeShapeType="1"/>
          </p:cNvSpPr>
          <p:nvPr/>
        </p:nvSpPr>
        <p:spPr bwMode="auto">
          <a:xfrm flipH="1" flipV="1">
            <a:off x="2808288" y="4057650"/>
            <a:ext cx="1458912" cy="1276350"/>
          </a:xfrm>
          <a:prstGeom prst="line">
            <a:avLst/>
          </a:prstGeom>
          <a:noFill/>
          <a:ln w="635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Text Box 10"/>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
        <p:nvSpPr>
          <p:cNvPr id="76811" name="Text Box 11"/>
          <p:cNvSpPr txBox="1">
            <a:spLocks noChangeArrowheads="1"/>
          </p:cNvSpPr>
          <p:nvPr/>
        </p:nvSpPr>
        <p:spPr bwMode="auto">
          <a:xfrm>
            <a:off x="6553200" y="4953000"/>
            <a:ext cx="777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FC0128"/>
                </a:solidFill>
                <a:latin typeface="Arial" panose="020B0604020202020204" pitchFamily="34" charset="0"/>
              </a:rPr>
              <a:t>Hook</a:t>
            </a:r>
          </a:p>
        </p:txBody>
      </p:sp>
      <p:sp>
        <p:nvSpPr>
          <p:cNvPr id="76812" name="Line 12"/>
          <p:cNvSpPr>
            <a:spLocks noChangeShapeType="1"/>
          </p:cNvSpPr>
          <p:nvPr/>
        </p:nvSpPr>
        <p:spPr bwMode="auto">
          <a:xfrm flipH="1" flipV="1">
            <a:off x="5791200" y="4572000"/>
            <a:ext cx="762000" cy="533400"/>
          </a:xfrm>
          <a:prstGeom prst="line">
            <a:avLst/>
          </a:prstGeom>
          <a:noFill/>
          <a:ln w="38100">
            <a:solidFill>
              <a:schemeClr val="hlink"/>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228600"/>
            <a:ext cx="7772400" cy="1143000"/>
          </a:xfrm>
        </p:spPr>
        <p:txBody>
          <a:bodyPr/>
          <a:lstStyle/>
          <a:p>
            <a:r>
              <a:rPr lang="en-US" altLang="en-US" smtClean="0"/>
              <a:t>Supercell Evolution -- Mature Phase</a:t>
            </a:r>
          </a:p>
        </p:txBody>
      </p:sp>
      <p:pic>
        <p:nvPicPr>
          <p:cNvPr id="77827" name="Picture 3" descr="xenia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676400" y="1644650"/>
            <a:ext cx="6481763"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 Box 4"/>
          <p:cNvSpPr txBox="1">
            <a:spLocks noChangeArrowheads="1"/>
          </p:cNvSpPr>
          <p:nvPr/>
        </p:nvSpPr>
        <p:spPr bwMode="auto">
          <a:xfrm>
            <a:off x="209550" y="1828800"/>
            <a:ext cx="869950" cy="679450"/>
          </a:xfrm>
          <a:prstGeom prst="rect">
            <a:avLst/>
          </a:prstGeom>
          <a:noFill/>
          <a:ln w="38100" cap="sq">
            <a:solidFill>
              <a:srgbClr val="00FFFF"/>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FFFFFF"/>
                </a:solidFill>
                <a:latin typeface="Arial Black" panose="020B0A04020102020204" pitchFamily="34" charset="0"/>
              </a:rPr>
              <a:t>Hook</a:t>
            </a:r>
          </a:p>
          <a:p>
            <a:pPr algn="ctr"/>
            <a:r>
              <a:rPr lang="en-US" altLang="en-US" sz="1800">
                <a:solidFill>
                  <a:srgbClr val="FFFFFF"/>
                </a:solidFill>
                <a:latin typeface="Arial Black" panose="020B0A04020102020204" pitchFamily="34" charset="0"/>
              </a:rPr>
              <a:t>Echo</a:t>
            </a:r>
          </a:p>
        </p:txBody>
      </p:sp>
      <p:sp>
        <p:nvSpPr>
          <p:cNvPr id="77829" name="Line 5"/>
          <p:cNvSpPr>
            <a:spLocks noChangeShapeType="1"/>
          </p:cNvSpPr>
          <p:nvPr/>
        </p:nvSpPr>
        <p:spPr bwMode="auto">
          <a:xfrm>
            <a:off x="1676400" y="2895600"/>
            <a:ext cx="1866900" cy="1079500"/>
          </a:xfrm>
          <a:prstGeom prst="line">
            <a:avLst/>
          </a:prstGeom>
          <a:noFill/>
          <a:ln w="50800" cap="sq">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0" name="Line 6"/>
          <p:cNvSpPr>
            <a:spLocks noChangeShapeType="1"/>
          </p:cNvSpPr>
          <p:nvPr/>
        </p:nvSpPr>
        <p:spPr bwMode="auto">
          <a:xfrm flipH="1" flipV="1">
            <a:off x="914400" y="2514600"/>
            <a:ext cx="762000" cy="381000"/>
          </a:xfrm>
          <a:prstGeom prst="line">
            <a:avLst/>
          </a:prstGeom>
          <a:noFill/>
          <a:ln w="38100">
            <a:solidFill>
              <a:srgbClr val="00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685800" y="228600"/>
            <a:ext cx="7772400" cy="1143000"/>
          </a:xfrm>
        </p:spPr>
        <p:txBody>
          <a:bodyPr/>
          <a:lstStyle/>
          <a:p>
            <a:r>
              <a:rPr lang="en-US" altLang="en-US" smtClean="0"/>
              <a:t>Supercell Evolution</a:t>
            </a:r>
          </a:p>
        </p:txBody>
      </p:sp>
      <p:sp>
        <p:nvSpPr>
          <p:cNvPr id="78851" name="Rectangle 3"/>
          <p:cNvSpPr>
            <a:spLocks noGrp="1" noChangeArrowheads="1"/>
          </p:cNvSpPr>
          <p:nvPr>
            <p:ph type="body" idx="1"/>
          </p:nvPr>
        </p:nvSpPr>
        <p:spPr>
          <a:xfrm>
            <a:off x="685800" y="1447800"/>
            <a:ext cx="7772400" cy="5181600"/>
          </a:xfrm>
        </p:spPr>
        <p:txBody>
          <a:bodyPr/>
          <a:lstStyle/>
          <a:p>
            <a:r>
              <a:rPr lang="en-US" altLang="en-US" smtClean="0"/>
              <a:t>Mature Phase</a:t>
            </a:r>
          </a:p>
          <a:p>
            <a:pPr lvl="1"/>
            <a:r>
              <a:rPr lang="en-US" altLang="en-US" smtClean="0">
                <a:effectLst/>
                <a:latin typeface="Arial" panose="020B0604020202020204" pitchFamily="34" charset="0"/>
              </a:rPr>
              <a:t>The updraft increases in strength and more precipitation, including hail, is held aloft and scoured out of the updraft</a:t>
            </a:r>
          </a:p>
          <a:p>
            <a:pPr lvl="1"/>
            <a:r>
              <a:rPr lang="en-US" altLang="en-US" smtClean="0">
                <a:effectLst/>
                <a:latin typeface="Arial" panose="020B0604020202020204" pitchFamily="34" charset="0"/>
              </a:rPr>
              <a:t>As the storm produces more precipitation, the weak echo region, at some midlevels, becomes “bounded”</a:t>
            </a:r>
          </a:p>
          <a:p>
            <a:pPr lvl="1"/>
            <a:r>
              <a:rPr lang="en-US" altLang="en-US" smtClean="0">
                <a:effectLst/>
                <a:latin typeface="Arial" panose="020B0604020202020204" pitchFamily="34" charset="0"/>
              </a:rPr>
              <a:t>This bounded weak echo region (BWER), or “vault,” resembles (on radar) a hole of no precipitation surrounded by a ring of precipitation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152400"/>
            <a:ext cx="7772400" cy="1143000"/>
          </a:xfrm>
        </p:spPr>
        <p:txBody>
          <a:bodyPr/>
          <a:lstStyle/>
          <a:p>
            <a:r>
              <a:rPr lang="en-US" altLang="en-US" smtClean="0"/>
              <a:t>Supercell Evolution -- Mature Phase</a:t>
            </a:r>
          </a:p>
        </p:txBody>
      </p:sp>
      <p:pic>
        <p:nvPicPr>
          <p:cNvPr id="79875" name="Picture 3" descr="scd9-3"/>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52400" y="1447800"/>
            <a:ext cx="3316288" cy="500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scd9-3b"/>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3429000" y="190500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Line 5"/>
          <p:cNvSpPr>
            <a:spLocks noChangeShapeType="1"/>
          </p:cNvSpPr>
          <p:nvPr/>
        </p:nvSpPr>
        <p:spPr bwMode="auto">
          <a:xfrm>
            <a:off x="4102100" y="4559300"/>
            <a:ext cx="4267200" cy="0"/>
          </a:xfrm>
          <a:prstGeom prst="line">
            <a:avLst/>
          </a:prstGeom>
          <a:noFill/>
          <a:ln w="38100" cap="sq">
            <a:solidFill>
              <a:srgbClr val="00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8" name="Text Box 6"/>
          <p:cNvSpPr txBox="1">
            <a:spLocks noChangeArrowheads="1"/>
          </p:cNvSpPr>
          <p:nvPr/>
        </p:nvSpPr>
        <p:spPr bwMode="auto">
          <a:xfrm>
            <a:off x="3276600" y="4427538"/>
            <a:ext cx="806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3365FB"/>
                </a:solidFill>
                <a:latin typeface="Arial Black" panose="020B0A04020102020204" pitchFamily="34" charset="0"/>
              </a:rPr>
              <a:t>Slice</a:t>
            </a:r>
          </a:p>
          <a:p>
            <a:pPr algn="ctr"/>
            <a:r>
              <a:rPr lang="en-US" altLang="en-US" sz="1800">
                <a:solidFill>
                  <a:srgbClr val="3365FB"/>
                </a:solidFill>
                <a:latin typeface="Arial Black" panose="020B0A04020102020204" pitchFamily="34" charset="0"/>
              </a:rPr>
              <a:t>4 km</a:t>
            </a:r>
            <a:endParaRPr lang="en-US" altLang="en-US" sz="1800">
              <a:solidFill>
                <a:srgbClr val="FFFFFF"/>
              </a:solidFill>
              <a:latin typeface="Arial Black" panose="020B0A04020102020204" pitchFamily="34" charset="0"/>
            </a:endParaRPr>
          </a:p>
        </p:txBody>
      </p:sp>
      <p:sp>
        <p:nvSpPr>
          <p:cNvPr id="79879" name="Line 7"/>
          <p:cNvSpPr>
            <a:spLocks noChangeShapeType="1"/>
          </p:cNvSpPr>
          <p:nvPr/>
        </p:nvSpPr>
        <p:spPr bwMode="auto">
          <a:xfrm flipH="1">
            <a:off x="1981200" y="4648200"/>
            <a:ext cx="1219200" cy="76200"/>
          </a:xfrm>
          <a:prstGeom prst="line">
            <a:avLst/>
          </a:prstGeom>
          <a:noFill/>
          <a:ln w="38100" cap="sq">
            <a:solidFill>
              <a:srgbClr val="0000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0" name="Text Box 8"/>
          <p:cNvSpPr txBox="1">
            <a:spLocks noChangeArrowheads="1"/>
          </p:cNvSpPr>
          <p:nvPr/>
        </p:nvSpPr>
        <p:spPr bwMode="auto">
          <a:xfrm>
            <a:off x="3870325" y="6064250"/>
            <a:ext cx="367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a:solidFill>
                  <a:srgbClr val="FFFFFF"/>
                </a:solidFill>
                <a:latin typeface="Arial Black" panose="020B0A04020102020204" pitchFamily="34" charset="0"/>
              </a:rPr>
              <a:t>Bounded Weak Echo Region</a:t>
            </a:r>
          </a:p>
        </p:txBody>
      </p:sp>
      <p:sp>
        <p:nvSpPr>
          <p:cNvPr id="79881" name="Line 9"/>
          <p:cNvSpPr>
            <a:spLocks noChangeShapeType="1"/>
          </p:cNvSpPr>
          <p:nvPr/>
        </p:nvSpPr>
        <p:spPr bwMode="auto">
          <a:xfrm flipV="1">
            <a:off x="5638800" y="4267200"/>
            <a:ext cx="152400" cy="1752600"/>
          </a:xfrm>
          <a:prstGeom prst="line">
            <a:avLst/>
          </a:prstGeom>
          <a:noFill/>
          <a:ln w="381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2" name="Line 10"/>
          <p:cNvSpPr>
            <a:spLocks noChangeShapeType="1"/>
          </p:cNvSpPr>
          <p:nvPr/>
        </p:nvSpPr>
        <p:spPr bwMode="auto">
          <a:xfrm flipH="1" flipV="1">
            <a:off x="1524000" y="4800600"/>
            <a:ext cx="2286000" cy="1371600"/>
          </a:xfrm>
          <a:prstGeom prst="line">
            <a:avLst/>
          </a:prstGeom>
          <a:noFill/>
          <a:ln w="38100" cap="sq">
            <a:solidFill>
              <a:srgbClr val="339966"/>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3" name="Text Box 11"/>
          <p:cNvSpPr txBox="1">
            <a:spLocks noChangeArrowheads="1"/>
          </p:cNvSpPr>
          <p:nvPr/>
        </p:nvSpPr>
        <p:spPr bwMode="auto">
          <a:xfrm>
            <a:off x="304800" y="6491288"/>
            <a:ext cx="868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1990 *Aster Press -- From: Cotton, </a:t>
            </a:r>
            <a:r>
              <a:rPr lang="en-US" altLang="en-US" sz="1800" b="1" i="1">
                <a:solidFill>
                  <a:srgbClr val="FFFFFF"/>
                </a:solidFill>
                <a:latin typeface="Arial" panose="020B0604020202020204" pitchFamily="34" charset="0"/>
              </a:rPr>
              <a:t>Storms</a:t>
            </a:r>
            <a:endParaRPr lang="en-US" altLang="en-US" sz="1800" b="1">
              <a:solidFill>
                <a:srgbClr val="FFFFFF"/>
              </a:solidFill>
              <a:latin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p:spPr>
        <p:txBody>
          <a:bodyPr/>
          <a:lstStyle/>
          <a:p>
            <a:r>
              <a:rPr lang="en-US" altLang="en-US" smtClean="0"/>
              <a:t>Splitting Storms</a:t>
            </a:r>
          </a:p>
        </p:txBody>
      </p:sp>
      <p:sp>
        <p:nvSpPr>
          <p:cNvPr id="80899" name="Rectangle 3"/>
          <p:cNvSpPr>
            <a:spLocks noGrp="1" noChangeArrowheads="1"/>
          </p:cNvSpPr>
          <p:nvPr>
            <p:ph type="body" idx="1"/>
          </p:nvPr>
        </p:nvSpPr>
        <p:spPr>
          <a:xfrm>
            <a:off x="685800" y="1524000"/>
            <a:ext cx="7772400" cy="4800600"/>
          </a:xfrm>
        </p:spPr>
        <p:txBody>
          <a:bodyPr/>
          <a:lstStyle/>
          <a:p>
            <a:r>
              <a:rPr lang="en-US" altLang="en-US" smtClean="0"/>
              <a:t>If the shear is favorable (often a straight line hodograph), the storm often tends to split into two new storms.</a:t>
            </a:r>
          </a:p>
          <a:p>
            <a:r>
              <a:rPr lang="en-US" altLang="en-US" smtClean="0"/>
              <a:t>If the hodograph is curved CW, the southern storm is favored.</a:t>
            </a:r>
          </a:p>
          <a:p>
            <a:r>
              <a:rPr lang="en-US" altLang="en-US" smtClean="0"/>
              <a:t>If the hodograph is curved CCW, the northern storm is favored.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smtClean="0"/>
              <a:t>Supercell Thunderstorms</a:t>
            </a:r>
          </a:p>
        </p:txBody>
      </p:sp>
      <p:sp>
        <p:nvSpPr>
          <p:cNvPr id="649219" name="Rectangle 3"/>
          <p:cNvSpPr>
            <a:spLocks noGrp="1" noChangeArrowheads="1"/>
          </p:cNvSpPr>
          <p:nvPr>
            <p:ph type="body" idx="1"/>
          </p:nvPr>
        </p:nvSpPr>
        <p:spPr/>
        <p:txBody>
          <a:bodyPr/>
          <a:lstStyle/>
          <a:p>
            <a:pPr>
              <a:defRPr/>
            </a:pPr>
            <a:r>
              <a:rPr lang="en-US" altLang="en-US" sz="2800" smtClean="0"/>
              <a:t>A very large storm with one principal updraft</a:t>
            </a:r>
          </a:p>
          <a:p>
            <a:pPr>
              <a:defRPr/>
            </a:pPr>
            <a:r>
              <a:rPr lang="en-US" altLang="en-US" sz="2800" smtClean="0"/>
              <a:t>Quasi-steady in physical structure</a:t>
            </a:r>
          </a:p>
          <a:p>
            <a:pPr lvl="1">
              <a:defRPr/>
            </a:pPr>
            <a:r>
              <a:rPr lang="en-US" altLang="en-US" sz="2400" smtClean="0">
                <a:effectLst/>
                <a:latin typeface="Arial" panose="020B0604020202020204" pitchFamily="34" charset="0"/>
              </a:rPr>
              <a:t>Continuous updraft</a:t>
            </a:r>
          </a:p>
          <a:p>
            <a:pPr lvl="1">
              <a:defRPr/>
            </a:pPr>
            <a:r>
              <a:rPr lang="en-US" altLang="en-US" sz="2400" smtClean="0">
                <a:effectLst/>
                <a:latin typeface="Arial" panose="020B0604020202020204" pitchFamily="34" charset="0"/>
              </a:rPr>
              <a:t>Continuous downdraft</a:t>
            </a:r>
          </a:p>
          <a:p>
            <a:pPr lvl="1">
              <a:defRPr/>
            </a:pPr>
            <a:r>
              <a:rPr lang="en-US" altLang="en-US" sz="2400" smtClean="0">
                <a:effectLst/>
                <a:latin typeface="Arial" panose="020B0604020202020204" pitchFamily="34" charset="0"/>
              </a:rPr>
              <a:t>Persistent updraft/downdraft couplet</a:t>
            </a:r>
            <a:endParaRPr lang="en-US" altLang="en-US" sz="2400" smtClean="0">
              <a:latin typeface="Arial" panose="020B0604020202020204" pitchFamily="34" charset="0"/>
            </a:endParaRPr>
          </a:p>
          <a:p>
            <a:pPr>
              <a:defRPr/>
            </a:pPr>
            <a:r>
              <a:rPr lang="en-US" altLang="en-US" sz="2800" smtClean="0"/>
              <a:t>Rotating Updraft --- Mesocyclone</a:t>
            </a:r>
          </a:p>
          <a:p>
            <a:pPr>
              <a:defRPr/>
            </a:pPr>
            <a:r>
              <a:rPr lang="en-US" altLang="en-US" sz="2800" smtClean="0"/>
              <a:t>Lifetime of several hours</a:t>
            </a:r>
          </a:p>
          <a:p>
            <a:pPr>
              <a:defRPr/>
            </a:pPr>
            <a:r>
              <a:rPr lang="en-US" altLang="en-US" sz="2800" smtClean="0"/>
              <a:t>Highly three-dimensional in structure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914400"/>
          </a:xfrm>
        </p:spPr>
        <p:txBody>
          <a:bodyPr/>
          <a:lstStyle/>
          <a:p>
            <a:r>
              <a:rPr lang="en-US" altLang="en-US" smtClean="0"/>
              <a:t>Splitting Storms</a:t>
            </a:r>
          </a:p>
        </p:txBody>
      </p:sp>
      <p:pic>
        <p:nvPicPr>
          <p:cNvPr id="81923" name="Picture 3" descr="spli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8162925"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228600" y="6491288"/>
            <a:ext cx="8686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1990 *Aster Press -- From: Cotton, </a:t>
            </a:r>
            <a:r>
              <a:rPr lang="en-US" altLang="en-US" sz="1800" b="1" i="1">
                <a:solidFill>
                  <a:srgbClr val="FFFFFF"/>
                </a:solidFill>
                <a:latin typeface="Arial" panose="020B0604020202020204" pitchFamily="34" charset="0"/>
              </a:rPr>
              <a:t>Storms</a:t>
            </a:r>
            <a:endParaRPr lang="en-US" altLang="en-US" sz="1800" b="1">
              <a:solidFill>
                <a:srgbClr val="FFFFFF"/>
              </a:solidFill>
              <a:latin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228600" y="685800"/>
            <a:ext cx="4191000" cy="1143000"/>
          </a:xfrm>
        </p:spPr>
        <p:txBody>
          <a:bodyPr/>
          <a:lstStyle/>
          <a:p>
            <a:r>
              <a:rPr lang="en-US" altLang="en-US" smtClean="0"/>
              <a:t>Splitting Storms</a:t>
            </a:r>
          </a:p>
        </p:txBody>
      </p:sp>
      <p:pic>
        <p:nvPicPr>
          <p:cNvPr id="82947" name="Picture 3" descr="spli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28600"/>
            <a:ext cx="44878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4648200" y="2133600"/>
            <a:ext cx="777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a:solidFill>
                  <a:srgbClr val="008000"/>
                </a:solidFill>
                <a:latin typeface="Arial" panose="020B0604020202020204" pitchFamily="34" charset="0"/>
              </a:rPr>
              <a:t>Split</a:t>
            </a:r>
            <a:endParaRPr lang="en-US" altLang="en-US" sz="1800">
              <a:solidFill>
                <a:srgbClr val="F95AB7"/>
              </a:solidFill>
              <a:latin typeface="Arial" panose="020B0604020202020204" pitchFamily="34" charset="0"/>
            </a:endParaRPr>
          </a:p>
        </p:txBody>
      </p:sp>
      <p:sp>
        <p:nvSpPr>
          <p:cNvPr id="82949" name="Line 5"/>
          <p:cNvSpPr>
            <a:spLocks noChangeShapeType="1"/>
          </p:cNvSpPr>
          <p:nvPr/>
        </p:nvSpPr>
        <p:spPr bwMode="auto">
          <a:xfrm>
            <a:off x="5181600" y="2590800"/>
            <a:ext cx="838200" cy="1524000"/>
          </a:xfrm>
          <a:prstGeom prst="line">
            <a:avLst/>
          </a:prstGeom>
          <a:noFill/>
          <a:ln w="38100" cap="sq">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0" name="Text Box 6"/>
          <p:cNvSpPr txBox="1">
            <a:spLocks noChangeArrowheads="1"/>
          </p:cNvSpPr>
          <p:nvPr/>
        </p:nvSpPr>
        <p:spPr bwMode="auto">
          <a:xfrm>
            <a:off x="5546725" y="950913"/>
            <a:ext cx="81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8000"/>
                </a:solidFill>
                <a:latin typeface="Arial" panose="020B0604020202020204" pitchFamily="34" charset="0"/>
              </a:rPr>
              <a:t>Left</a:t>
            </a:r>
          </a:p>
          <a:p>
            <a:pPr algn="ctr"/>
            <a:r>
              <a:rPr lang="en-US" altLang="en-US" sz="1800">
                <a:solidFill>
                  <a:srgbClr val="008000"/>
                </a:solidFill>
                <a:latin typeface="Arial" panose="020B0604020202020204" pitchFamily="34" charset="0"/>
              </a:rPr>
              <a:t>Mover</a:t>
            </a:r>
            <a:endParaRPr lang="en-US" altLang="en-US" sz="1800">
              <a:solidFill>
                <a:srgbClr val="FFFFFF"/>
              </a:solidFill>
              <a:latin typeface="Arial" panose="020B0604020202020204" pitchFamily="34" charset="0"/>
            </a:endParaRPr>
          </a:p>
        </p:txBody>
      </p:sp>
      <p:sp>
        <p:nvSpPr>
          <p:cNvPr id="82951" name="Line 7"/>
          <p:cNvSpPr>
            <a:spLocks noChangeShapeType="1"/>
          </p:cNvSpPr>
          <p:nvPr/>
        </p:nvSpPr>
        <p:spPr bwMode="auto">
          <a:xfrm>
            <a:off x="6248400" y="1600200"/>
            <a:ext cx="381000" cy="381000"/>
          </a:xfrm>
          <a:prstGeom prst="line">
            <a:avLst/>
          </a:prstGeom>
          <a:noFill/>
          <a:ln w="38100" cap="sq">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2" name="Text Box 8"/>
          <p:cNvSpPr txBox="1">
            <a:spLocks noChangeArrowheads="1"/>
          </p:cNvSpPr>
          <p:nvPr/>
        </p:nvSpPr>
        <p:spPr bwMode="auto">
          <a:xfrm>
            <a:off x="6705600" y="5029200"/>
            <a:ext cx="819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a:solidFill>
                  <a:srgbClr val="008000"/>
                </a:solidFill>
                <a:latin typeface="Arial" panose="020B0604020202020204" pitchFamily="34" charset="0"/>
              </a:rPr>
              <a:t>Right</a:t>
            </a:r>
          </a:p>
          <a:p>
            <a:pPr algn="ctr"/>
            <a:r>
              <a:rPr lang="en-US" altLang="en-US" sz="1800">
                <a:solidFill>
                  <a:srgbClr val="008000"/>
                </a:solidFill>
                <a:latin typeface="Arial" panose="020B0604020202020204" pitchFamily="34" charset="0"/>
              </a:rPr>
              <a:t>Mover</a:t>
            </a:r>
            <a:endParaRPr lang="en-US" altLang="en-US" sz="1800">
              <a:solidFill>
                <a:srgbClr val="F95AB7"/>
              </a:solidFill>
              <a:latin typeface="Arial" panose="020B0604020202020204" pitchFamily="34" charset="0"/>
            </a:endParaRPr>
          </a:p>
        </p:txBody>
      </p:sp>
      <p:sp>
        <p:nvSpPr>
          <p:cNvPr id="82953" name="Line 9"/>
          <p:cNvSpPr>
            <a:spLocks noChangeShapeType="1"/>
          </p:cNvSpPr>
          <p:nvPr/>
        </p:nvSpPr>
        <p:spPr bwMode="auto">
          <a:xfrm flipV="1">
            <a:off x="7010400" y="4572000"/>
            <a:ext cx="76200" cy="457200"/>
          </a:xfrm>
          <a:prstGeom prst="line">
            <a:avLst/>
          </a:prstGeom>
          <a:noFill/>
          <a:ln w="38100" cap="sq">
            <a:solidFill>
              <a:srgbClr val="0000FF"/>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4" name="Text Box 10"/>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685800" y="152400"/>
            <a:ext cx="7772400" cy="1143000"/>
          </a:xfrm>
        </p:spPr>
        <p:txBody>
          <a:bodyPr/>
          <a:lstStyle/>
          <a:p>
            <a:r>
              <a:rPr lang="en-US" altLang="en-US" smtClean="0"/>
              <a:t>Updraft</a:t>
            </a:r>
          </a:p>
        </p:txBody>
      </p:sp>
      <p:sp>
        <p:nvSpPr>
          <p:cNvPr id="83971" name="Rectangle 3"/>
          <p:cNvSpPr>
            <a:spLocks noGrp="1" noChangeArrowheads="1"/>
          </p:cNvSpPr>
          <p:nvPr>
            <p:ph type="body" idx="1"/>
          </p:nvPr>
        </p:nvSpPr>
        <p:spPr>
          <a:xfrm>
            <a:off x="762000" y="1371600"/>
            <a:ext cx="7772400" cy="5334000"/>
          </a:xfrm>
        </p:spPr>
        <p:txBody>
          <a:bodyPr/>
          <a:lstStyle/>
          <a:p>
            <a:pPr>
              <a:lnSpc>
                <a:spcPct val="90000"/>
              </a:lnSpc>
            </a:pPr>
            <a:r>
              <a:rPr lang="en-US" altLang="en-US" smtClean="0"/>
              <a:t>The updraft is the rising column of air in the supercell</a:t>
            </a:r>
          </a:p>
          <a:p>
            <a:pPr>
              <a:lnSpc>
                <a:spcPct val="90000"/>
              </a:lnSpc>
            </a:pPr>
            <a:r>
              <a:rPr lang="en-US" altLang="en-US" smtClean="0"/>
              <a:t>They are generally located on the front or right side of the storm</a:t>
            </a:r>
          </a:p>
          <a:p>
            <a:pPr>
              <a:lnSpc>
                <a:spcPct val="90000"/>
              </a:lnSpc>
            </a:pPr>
            <a:r>
              <a:rPr lang="en-US" altLang="en-US" smtClean="0"/>
              <a:t>Entrainment is small in the core of the updraft</a:t>
            </a:r>
          </a:p>
          <a:p>
            <a:pPr>
              <a:lnSpc>
                <a:spcPct val="90000"/>
              </a:lnSpc>
            </a:pPr>
            <a:r>
              <a:rPr lang="en-US" altLang="en-US" smtClean="0"/>
              <a:t>Updraft speeds may reach 50 m s</a:t>
            </a:r>
            <a:r>
              <a:rPr lang="en-US" altLang="en-US" baseline="30000" smtClean="0"/>
              <a:t>-1</a:t>
            </a:r>
            <a:r>
              <a:rPr lang="en-US" altLang="en-US" smtClean="0"/>
              <a:t>!!!</a:t>
            </a:r>
          </a:p>
          <a:p>
            <a:pPr>
              <a:lnSpc>
                <a:spcPct val="90000"/>
              </a:lnSpc>
            </a:pPr>
            <a:r>
              <a:rPr lang="en-US" altLang="en-US" smtClean="0"/>
              <a:t>Radar indicates that the strongest updrafts occur in the middle and upper parts of the storm</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5800" y="-152400"/>
            <a:ext cx="7772400" cy="914400"/>
          </a:xfrm>
        </p:spPr>
        <p:txBody>
          <a:bodyPr/>
          <a:lstStyle/>
          <a:p>
            <a:r>
              <a:rPr lang="en-US" altLang="en-US" smtClean="0"/>
              <a:t>Updraft</a:t>
            </a:r>
          </a:p>
        </p:txBody>
      </p:sp>
      <p:sp>
        <p:nvSpPr>
          <p:cNvPr id="686083" name="Rectangle 3"/>
          <p:cNvSpPr>
            <a:spLocks noGrp="1" noChangeArrowheads="1"/>
          </p:cNvSpPr>
          <p:nvPr>
            <p:ph type="body" idx="1"/>
          </p:nvPr>
        </p:nvSpPr>
        <p:spPr>
          <a:xfrm>
            <a:off x="228600" y="533400"/>
            <a:ext cx="8763000" cy="5791200"/>
          </a:xfrm>
        </p:spPr>
        <p:txBody>
          <a:bodyPr/>
          <a:lstStyle/>
          <a:p>
            <a:pPr>
              <a:defRPr/>
            </a:pPr>
            <a:r>
              <a:rPr lang="en-US" altLang="en-US" dirty="0" smtClean="0"/>
              <a:t>Factors affecting the updraft speed</a:t>
            </a:r>
          </a:p>
          <a:p>
            <a:pPr lvl="1">
              <a:defRPr/>
            </a:pPr>
            <a:r>
              <a:rPr lang="en-US" altLang="en-US" dirty="0" smtClean="0">
                <a:effectLst/>
                <a:latin typeface="Arial" panose="020B0604020202020204" pitchFamily="34" charset="0"/>
              </a:rPr>
              <a:t>Buoyancy</a:t>
            </a:r>
          </a:p>
          <a:p>
            <a:pPr marL="1085850" lvl="2">
              <a:defRPr/>
            </a:pPr>
            <a:r>
              <a:rPr lang="en-US" altLang="en-US" dirty="0" smtClean="0">
                <a:effectLst/>
                <a:latin typeface="Arial" panose="020B0604020202020204" pitchFamily="34" charset="0"/>
              </a:rPr>
              <a:t>The more unstable the air, the larger the buoyancy of the parcel as they rise in the atmosphere</a:t>
            </a:r>
          </a:p>
          <a:p>
            <a:pPr marL="1085850" lvl="2">
              <a:defRPr/>
            </a:pPr>
            <a:r>
              <a:rPr lang="en-US" altLang="en-US" dirty="0" smtClean="0">
                <a:effectLst/>
                <a:latin typeface="Arial" panose="020B0604020202020204" pitchFamily="34" charset="0"/>
              </a:rPr>
              <a:t>The larger the temperature difference between the parcel and the environment, the greater the buoyancy and the faster the updraft</a:t>
            </a:r>
          </a:p>
          <a:p>
            <a:pPr lvl="1">
              <a:defRPr/>
            </a:pPr>
            <a:r>
              <a:rPr lang="en-US" altLang="en-US" dirty="0" smtClean="0">
                <a:effectLst/>
                <a:latin typeface="Arial" panose="020B0604020202020204" pitchFamily="34" charset="0"/>
              </a:rPr>
              <a:t>Vertical pressure gradients</a:t>
            </a:r>
          </a:p>
          <a:p>
            <a:pPr marL="1085850" lvl="2">
              <a:defRPr/>
            </a:pPr>
            <a:r>
              <a:rPr lang="en-US" altLang="en-US" dirty="0" smtClean="0">
                <a:effectLst/>
                <a:latin typeface="Arial" panose="020B0604020202020204" pitchFamily="34" charset="0"/>
              </a:rPr>
              <a:t>Small effect but locally important</a:t>
            </a:r>
          </a:p>
          <a:p>
            <a:pPr marL="1085850" lvl="2">
              <a:defRPr/>
            </a:pPr>
            <a:r>
              <a:rPr lang="en-US" altLang="en-US" dirty="0" smtClean="0">
                <a:effectLst/>
                <a:latin typeface="Arial" panose="020B0604020202020204" pitchFamily="34" charset="0"/>
              </a:rPr>
              <a:t>Regions of local convergence can result in local areas of increased pressure gradients</a:t>
            </a:r>
          </a:p>
          <a:p>
            <a:pPr marL="1085850" lvl="2">
              <a:defRPr/>
            </a:pPr>
            <a:r>
              <a:rPr lang="en-US" altLang="en-US" dirty="0" smtClean="0">
                <a:effectLst/>
                <a:latin typeface="Arial" panose="020B0604020202020204" pitchFamily="34" charset="0"/>
              </a:rPr>
              <a:t>Updraft rotation creates upwards VPGF at lower levels</a:t>
            </a:r>
          </a:p>
          <a:p>
            <a:pPr lvl="1">
              <a:defRPr/>
            </a:pPr>
            <a:r>
              <a:rPr lang="en-US" altLang="en-US" dirty="0" smtClean="0">
                <a:effectLst/>
                <a:latin typeface="Arial" panose="020B0604020202020204" pitchFamily="34" charset="0"/>
              </a:rPr>
              <a:t>Turbulence</a:t>
            </a:r>
          </a:p>
          <a:p>
            <a:pPr lvl="2">
              <a:defRPr/>
            </a:pPr>
            <a:r>
              <a:rPr lang="en-US" altLang="en-US" dirty="0" smtClean="0">
                <a:effectLst/>
                <a:latin typeface="Arial" panose="020B0604020202020204" pitchFamily="34" charset="0"/>
              </a:rPr>
              <a:t>Turbulence reduces updraft intensity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685800" y="-152400"/>
            <a:ext cx="7772400" cy="1219200"/>
          </a:xfrm>
        </p:spPr>
        <p:txBody>
          <a:bodyPr/>
          <a:lstStyle/>
          <a:p>
            <a:r>
              <a:rPr lang="en-US" altLang="en-US" sz="4000" smtClean="0"/>
              <a:t>Rotating Updrafts  - Visual Clue</a:t>
            </a:r>
          </a:p>
        </p:txBody>
      </p:sp>
      <p:sp>
        <p:nvSpPr>
          <p:cNvPr id="86019" name="Content Placeholder 2"/>
          <p:cNvSpPr>
            <a:spLocks noGrp="1"/>
          </p:cNvSpPr>
          <p:nvPr>
            <p:ph idx="1"/>
          </p:nvPr>
        </p:nvSpPr>
        <p:spPr>
          <a:xfrm>
            <a:off x="762000" y="990600"/>
            <a:ext cx="7772400" cy="4114800"/>
          </a:xfrm>
        </p:spPr>
        <p:txBody>
          <a:bodyPr/>
          <a:lstStyle/>
          <a:p>
            <a:r>
              <a:rPr lang="en-US" altLang="en-US" sz="2000" smtClean="0"/>
              <a:t>The circular mid-level cloud bands and the smooth, cylindrical Cb strongly hint of updraft rotation. Above the mid-level cloud band, an extremely hard Cb top is barely visible (upper right) towering into the anvil. </a:t>
            </a:r>
          </a:p>
          <a:p>
            <a:r>
              <a:rPr lang="en-US" altLang="en-US" sz="2000" smtClean="0"/>
              <a:t>Note the smooth, "laminar" flanking line on the extreme left. A strong, "capping" temperature inversion in the low levels probably accounted for the laminar appearance of the flank. </a:t>
            </a:r>
          </a:p>
          <a:p>
            <a:endParaRPr lang="en-US" altLang="en-US" smtClean="0"/>
          </a:p>
        </p:txBody>
      </p:sp>
      <p:pic>
        <p:nvPicPr>
          <p:cNvPr id="86020" name="Picture 5" descr="upd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524250"/>
            <a:ext cx="4343400"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49300" y="482600"/>
            <a:ext cx="7772400" cy="652463"/>
          </a:xfrm>
        </p:spPr>
        <p:txBody>
          <a:bodyPr/>
          <a:lstStyle/>
          <a:p>
            <a:r>
              <a:rPr lang="en-US" altLang="en-US" smtClean="0"/>
              <a:t>Structure of a Supercell Storm</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t="7835"/>
          <a:stretch>
            <a:fillRect/>
          </a:stretch>
        </p:blipFill>
        <p:spPr bwMode="auto">
          <a:xfrm>
            <a:off x="447675" y="1381125"/>
            <a:ext cx="8224838" cy="496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2164" name="Rectangle 4"/>
          <p:cNvSpPr>
            <a:spLocks noChangeArrowheads="1"/>
          </p:cNvSpPr>
          <p:nvPr/>
        </p:nvSpPr>
        <p:spPr bwMode="auto">
          <a:xfrm>
            <a:off x="2424113" y="4508500"/>
            <a:ext cx="4092575" cy="1828800"/>
          </a:xfrm>
          <a:prstGeom prst="rect">
            <a:avLst/>
          </a:prstGeom>
          <a:noFill/>
          <a:ln w="5715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grpSp>
        <p:nvGrpSpPr>
          <p:cNvPr id="732165" name="Group 5"/>
          <p:cNvGrpSpPr>
            <a:grpSpLocks/>
          </p:cNvGrpSpPr>
          <p:nvPr/>
        </p:nvGrpSpPr>
        <p:grpSpPr bwMode="auto">
          <a:xfrm>
            <a:off x="3986213" y="3490913"/>
            <a:ext cx="2447925" cy="2346325"/>
            <a:chOff x="3591" y="1611"/>
            <a:chExt cx="1542" cy="1478"/>
          </a:xfrm>
        </p:grpSpPr>
        <p:sp>
          <p:nvSpPr>
            <p:cNvPr id="87046" name="AutoShape 6"/>
            <p:cNvSpPr>
              <a:spLocks noChangeArrowheads="1"/>
            </p:cNvSpPr>
            <p:nvPr/>
          </p:nvSpPr>
          <p:spPr bwMode="auto">
            <a:xfrm>
              <a:off x="3620" y="2626"/>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87047" name="AutoShape 7"/>
            <p:cNvSpPr>
              <a:spLocks noChangeArrowheads="1"/>
            </p:cNvSpPr>
            <p:nvPr/>
          </p:nvSpPr>
          <p:spPr bwMode="auto">
            <a:xfrm>
              <a:off x="3609" y="2128"/>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87048" name="AutoShape 8"/>
            <p:cNvSpPr>
              <a:spLocks noChangeArrowheads="1"/>
            </p:cNvSpPr>
            <p:nvPr/>
          </p:nvSpPr>
          <p:spPr bwMode="auto">
            <a:xfrm>
              <a:off x="3591" y="1611"/>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87049" name="Text Box 9"/>
            <p:cNvSpPr txBox="1">
              <a:spLocks noChangeArrowheads="1"/>
            </p:cNvSpPr>
            <p:nvPr/>
          </p:nvSpPr>
          <p:spPr bwMode="auto">
            <a:xfrm>
              <a:off x="4135" y="1993"/>
              <a:ext cx="99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solidFill>
                    <a:srgbClr val="F57B49"/>
                  </a:solidFill>
                </a:rPr>
                <a:t>Meso-</a:t>
              </a:r>
            </a:p>
            <a:p>
              <a:pPr algn="ctr"/>
              <a:r>
                <a:rPr lang="en-US" altLang="en-US" sz="3200" b="1">
                  <a:solidFill>
                    <a:srgbClr val="F57B49"/>
                  </a:solidFill>
                </a:rPr>
                <a:t>Cyclone</a:t>
              </a:r>
              <a:endParaRPr lang="en-US" altLang="en-US" sz="3200" b="1">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2165"/>
                                        </p:tgtEl>
                                        <p:attrNameLst>
                                          <p:attrName>style.visibility</p:attrName>
                                        </p:attrNameLst>
                                      </p:cBhvr>
                                      <p:to>
                                        <p:strVal val="visible"/>
                                      </p:to>
                                    </p:set>
                                    <p:animEffect transition="in" filter="dissolve">
                                      <p:cBhvr>
                                        <p:cTn id="7" dur="500"/>
                                        <p:tgtEl>
                                          <p:spTgt spid="73216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32164"/>
                                        </p:tgtEl>
                                        <p:attrNameLst>
                                          <p:attrName>style.visibility</p:attrName>
                                        </p:attrNameLst>
                                      </p:cBhvr>
                                      <p:to>
                                        <p:strVal val="visible"/>
                                      </p:to>
                                    </p:set>
                                    <p:anim calcmode="lin" valueType="num">
                                      <p:cBhvr additive="base">
                                        <p:cTn id="12" dur="500" fill="hold"/>
                                        <p:tgtEl>
                                          <p:spTgt spid="732164"/>
                                        </p:tgtEl>
                                        <p:attrNameLst>
                                          <p:attrName>ppt_x</p:attrName>
                                        </p:attrNameLst>
                                      </p:cBhvr>
                                      <p:tavLst>
                                        <p:tav tm="0">
                                          <p:val>
                                            <p:strVal val="0-#ppt_w/2"/>
                                          </p:val>
                                        </p:tav>
                                        <p:tav tm="100000">
                                          <p:val>
                                            <p:strVal val="#ppt_x"/>
                                          </p:val>
                                        </p:tav>
                                      </p:tavLst>
                                    </p:anim>
                                    <p:anim calcmode="lin" valueType="num">
                                      <p:cBhvr additive="base">
                                        <p:cTn id="13" dur="500" fill="hold"/>
                                        <p:tgtEl>
                                          <p:spTgt spid="7321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216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tLang="en-US" smtClean="0"/>
              <a:t>Wall Clouds -  a lowering cloud base</a:t>
            </a:r>
          </a:p>
        </p:txBody>
      </p:sp>
      <p:sp>
        <p:nvSpPr>
          <p:cNvPr id="88067" name="Rectangle 3"/>
          <p:cNvSpPr>
            <a:spLocks noGrp="1" noChangeArrowheads="1"/>
          </p:cNvSpPr>
          <p:nvPr>
            <p:ph type="body" idx="1"/>
          </p:nvPr>
        </p:nvSpPr>
        <p:spPr>
          <a:xfrm>
            <a:off x="609600" y="1371600"/>
            <a:ext cx="8153400" cy="1676400"/>
          </a:xfrm>
        </p:spPr>
        <p:txBody>
          <a:bodyPr/>
          <a:lstStyle/>
          <a:p>
            <a:pPr eaLnBrk="1" hangingPunct="1">
              <a:lnSpc>
                <a:spcPct val="80000"/>
              </a:lnSpc>
            </a:pPr>
            <a:r>
              <a:rPr lang="en-US" altLang="en-US" smtClean="0"/>
              <a:t>It is believed that wall clouds develop when some rain-cooled air is pulled upward, along with the more buoyant air.  </a:t>
            </a:r>
            <a:br>
              <a:rPr lang="en-US" altLang="en-US" smtClean="0"/>
            </a:br>
            <a:endParaRPr lang="en-US" altLang="en-US" smtClean="0"/>
          </a:p>
          <a:p>
            <a:pPr eaLnBrk="1" hangingPunct="1">
              <a:lnSpc>
                <a:spcPct val="80000"/>
              </a:lnSpc>
            </a:pPr>
            <a:r>
              <a:rPr lang="en-US" altLang="en-US" smtClean="0"/>
              <a:t>The rain-cooled air is very humid, and upon being lifted it quickly saturates to form the lowered cloud base. </a:t>
            </a:r>
            <a:br>
              <a:rPr lang="en-US" altLang="en-US" smtClean="0"/>
            </a:br>
            <a:endParaRPr lang="en-US" altLang="en-US" smtClean="0"/>
          </a:p>
          <a:p>
            <a:pPr eaLnBrk="1" hangingPunct="1">
              <a:lnSpc>
                <a:spcPct val="80000"/>
              </a:lnSpc>
            </a:pPr>
            <a:r>
              <a:rPr lang="en-US" altLang="en-US" smtClean="0"/>
              <a:t>Thus, the wall cloud probably develop sometime after an intense storm begins to precipitate.</a:t>
            </a:r>
            <a:r>
              <a:rPr lang="en-US" altLang="en-US" sz="1400" smtClean="0"/>
              <a:t> </a:t>
            </a:r>
          </a:p>
        </p:txBody>
      </p:sp>
      <p:pic>
        <p:nvPicPr>
          <p:cNvPr id="88068" name="Picture 5" descr="dvl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124200"/>
            <a:ext cx="53340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069" name="Group 9"/>
          <p:cNvGrpSpPr>
            <a:grpSpLocks/>
          </p:cNvGrpSpPr>
          <p:nvPr/>
        </p:nvGrpSpPr>
        <p:grpSpPr bwMode="auto">
          <a:xfrm>
            <a:off x="403225" y="5445125"/>
            <a:ext cx="3368675" cy="1844675"/>
            <a:chOff x="0" y="0"/>
            <a:chExt cx="2122" cy="1162"/>
          </a:xfrm>
        </p:grpSpPr>
        <p:sp>
          <p:nvSpPr>
            <p:cNvPr id="88070" name="Rectangle 6"/>
            <p:cNvSpPr>
              <a:spLocks noChangeArrowheads="1"/>
            </p:cNvSpPr>
            <p:nvPr/>
          </p:nvSpPr>
          <p:spPr bwMode="auto">
            <a:xfrm>
              <a:off x="0" y="0"/>
              <a:ext cx="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solidFill>
                  <a:srgbClr val="FFFF00"/>
                </a:solidFill>
              </a:endParaRPr>
            </a:p>
          </p:txBody>
        </p:sp>
        <p:sp>
          <p:nvSpPr>
            <p:cNvPr id="88071" name="Rectangle 7"/>
            <p:cNvSpPr>
              <a:spLocks noChangeArrowheads="1"/>
            </p:cNvSpPr>
            <p:nvPr/>
          </p:nvSpPr>
          <p:spPr bwMode="auto">
            <a:xfrm>
              <a:off x="0" y="0"/>
              <a:ext cx="2122" cy="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a:solidFill>
                    <a:srgbClr val="FFFF00"/>
                  </a:solidFill>
                </a:rPr>
                <a:t>  </a:t>
              </a:r>
              <a:r>
                <a:rPr lang="en-US" altLang="en-US" sz="11500">
                  <a:solidFill>
                    <a:srgbClr val="FFFF00"/>
                  </a:solidFill>
                </a:rPr>
                <a:t> </a:t>
              </a:r>
              <a:r>
                <a:rPr lang="en-US" altLang="en-US">
                  <a:solidFill>
                    <a:srgbClr val="FFFF00"/>
                  </a:solidFill>
                </a:rPr>
                <a:t>                                   </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p:cNvGraphicFramePr>
            <a:graphicFrameLocks noChangeAspect="1"/>
          </p:cNvGraphicFramePr>
          <p:nvPr/>
        </p:nvGraphicFramePr>
        <p:xfrm>
          <a:off x="2657475" y="2514600"/>
          <a:ext cx="6096000" cy="3962400"/>
        </p:xfrm>
        <a:graphic>
          <a:graphicData uri="http://schemas.openxmlformats.org/presentationml/2006/ole">
            <mc:AlternateContent xmlns:mc="http://schemas.openxmlformats.org/markup-compatibility/2006">
              <mc:Choice xmlns:v="urn:schemas-microsoft-com:vml" Requires="v">
                <p:oleObj spid="_x0000_s89095" name="Photo Editor Photo" r:id="rId3" imgW="10971429" imgH="7133333" progId="MSPhotoEd.3">
                  <p:embed/>
                </p:oleObj>
              </mc:Choice>
              <mc:Fallback>
                <p:oleObj name="Photo Editor Photo" r:id="rId3" imgW="10971429" imgH="7133333"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2514600"/>
                        <a:ext cx="60960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9091" name="Picture 3"/>
          <p:cNvPicPr>
            <a:picLocks noChangeAspect="1" noChangeArrowheads="1"/>
          </p:cNvPicPr>
          <p:nvPr/>
        </p:nvPicPr>
        <p:blipFill>
          <a:blip r:embed="rId5">
            <a:extLst>
              <a:ext uri="{28A0092B-C50C-407E-A947-70E740481C1C}">
                <a14:useLocalDpi xmlns:a14="http://schemas.microsoft.com/office/drawing/2010/main" val="0"/>
              </a:ext>
            </a:extLst>
          </a:blip>
          <a:srcRect t="7835"/>
          <a:stretch>
            <a:fillRect/>
          </a:stretch>
        </p:blipFill>
        <p:spPr bwMode="auto">
          <a:xfrm>
            <a:off x="0" y="0"/>
            <a:ext cx="5932488"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49300" y="482600"/>
            <a:ext cx="7772400" cy="652463"/>
          </a:xfrm>
        </p:spPr>
        <p:txBody>
          <a:bodyPr/>
          <a:lstStyle/>
          <a:p>
            <a:r>
              <a:rPr lang="en-US" altLang="en-US" smtClean="0"/>
              <a:t>The Wall Cloud</a:t>
            </a:r>
          </a:p>
        </p:txBody>
      </p:sp>
      <p:graphicFrame>
        <p:nvGraphicFramePr>
          <p:cNvPr id="90115" name="Object 3">
            <a:hlinkClick r:id="" action="ppaction://ole?verb=0"/>
          </p:cNvPr>
          <p:cNvGraphicFramePr>
            <a:graphicFrameLocks/>
          </p:cNvGraphicFramePr>
          <p:nvPr/>
        </p:nvGraphicFramePr>
        <p:xfrm>
          <a:off x="687388" y="1316038"/>
          <a:ext cx="7956550" cy="5151437"/>
        </p:xfrm>
        <a:graphic>
          <a:graphicData uri="http://schemas.openxmlformats.org/presentationml/2006/ole">
            <mc:AlternateContent xmlns:mc="http://schemas.openxmlformats.org/markup-compatibility/2006">
              <mc:Choice xmlns:v="urn:schemas-microsoft-com:vml" Requires="v">
                <p:oleObj spid="_x0000_s90124" name="Microsoft ClipArt Gallery" r:id="rId4" imgW="4685714" imgH="3060317" progId="MS_ClipArt_Gallery">
                  <p:embed/>
                </p:oleObj>
              </mc:Choice>
              <mc:Fallback>
                <p:oleObj name="Microsoft ClipArt Gallery" r:id="rId4" imgW="4685714" imgH="3060317" progId="MS_ClipArt_Gallery">
                  <p:embed/>
                  <p:pic>
                    <p:nvPicPr>
                      <p:cNvPr id="0" name="Object 3"/>
                      <p:cNvPicPr>
                        <a:picLocks noChangeArrowheads="1"/>
                      </p:cNvPicPr>
                      <p:nvPr/>
                    </p:nvPicPr>
                    <p:blipFill>
                      <a:blip r:embed="rId5">
                        <a:lum bright="12000" contrast="30000"/>
                        <a:extLst>
                          <a:ext uri="{28A0092B-C50C-407E-A947-70E740481C1C}">
                            <a14:useLocalDpi xmlns:a14="http://schemas.microsoft.com/office/drawing/2010/main" val="0"/>
                          </a:ext>
                        </a:extLst>
                      </a:blip>
                      <a:srcRect/>
                      <a:stretch>
                        <a:fillRect/>
                      </a:stretch>
                    </p:blipFill>
                    <p:spPr bwMode="auto">
                      <a:xfrm>
                        <a:off x="687388" y="1316038"/>
                        <a:ext cx="7956550" cy="5151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34212" name="Group 4"/>
          <p:cNvGrpSpPr>
            <a:grpSpLocks/>
          </p:cNvGrpSpPr>
          <p:nvPr/>
        </p:nvGrpSpPr>
        <p:grpSpPr bwMode="auto">
          <a:xfrm>
            <a:off x="5700713" y="2557463"/>
            <a:ext cx="2447925" cy="2346325"/>
            <a:chOff x="3591" y="1611"/>
            <a:chExt cx="1542" cy="1478"/>
          </a:xfrm>
        </p:grpSpPr>
        <p:sp>
          <p:nvSpPr>
            <p:cNvPr id="90117" name="AutoShape 5"/>
            <p:cNvSpPr>
              <a:spLocks noChangeArrowheads="1"/>
            </p:cNvSpPr>
            <p:nvPr/>
          </p:nvSpPr>
          <p:spPr bwMode="auto">
            <a:xfrm>
              <a:off x="3620" y="2626"/>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0118" name="AutoShape 6"/>
            <p:cNvSpPr>
              <a:spLocks noChangeArrowheads="1"/>
            </p:cNvSpPr>
            <p:nvPr/>
          </p:nvSpPr>
          <p:spPr bwMode="auto">
            <a:xfrm>
              <a:off x="3609" y="2128"/>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0119" name="AutoShape 7"/>
            <p:cNvSpPr>
              <a:spLocks noChangeArrowheads="1"/>
            </p:cNvSpPr>
            <p:nvPr/>
          </p:nvSpPr>
          <p:spPr bwMode="auto">
            <a:xfrm>
              <a:off x="3591" y="1611"/>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0120" name="Text Box 8"/>
            <p:cNvSpPr txBox="1">
              <a:spLocks noChangeArrowheads="1"/>
            </p:cNvSpPr>
            <p:nvPr/>
          </p:nvSpPr>
          <p:spPr bwMode="auto">
            <a:xfrm>
              <a:off x="4135" y="1993"/>
              <a:ext cx="99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solidFill>
                    <a:srgbClr val="F57B49"/>
                  </a:solidFill>
                </a:rPr>
                <a:t>Meso-</a:t>
              </a:r>
            </a:p>
            <a:p>
              <a:pPr algn="ctr"/>
              <a:r>
                <a:rPr lang="en-US" altLang="en-US" sz="3200" b="1">
                  <a:solidFill>
                    <a:srgbClr val="F57B49"/>
                  </a:solidFill>
                </a:rPr>
                <a:t>Cyclone</a:t>
              </a:r>
              <a:endParaRPr lang="en-US" altLang="en-US" sz="3200" b="1">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4212"/>
                                        </p:tgtEl>
                                        <p:attrNameLst>
                                          <p:attrName>style.visibility</p:attrName>
                                        </p:attrNameLst>
                                      </p:cBhvr>
                                      <p:to>
                                        <p:strVal val="visible"/>
                                      </p:to>
                                    </p:set>
                                    <p:animEffect transition="in" filter="dissolve">
                                      <p:cBhvr>
                                        <p:cTn id="7" dur="500"/>
                                        <p:tgtEl>
                                          <p:spTgt spid="73421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49300" y="482600"/>
            <a:ext cx="7772400" cy="652463"/>
          </a:xfrm>
        </p:spPr>
        <p:txBody>
          <a:bodyPr/>
          <a:lstStyle/>
          <a:p>
            <a:r>
              <a:rPr lang="en-US" altLang="en-US" smtClean="0"/>
              <a:t>The Wall Cloud</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1339850"/>
            <a:ext cx="8091488" cy="49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35236" name="Group 4"/>
          <p:cNvGrpSpPr>
            <a:grpSpLocks/>
          </p:cNvGrpSpPr>
          <p:nvPr/>
        </p:nvGrpSpPr>
        <p:grpSpPr bwMode="auto">
          <a:xfrm>
            <a:off x="3090863" y="2671763"/>
            <a:ext cx="2447925" cy="2346325"/>
            <a:chOff x="3591" y="1611"/>
            <a:chExt cx="1542" cy="1478"/>
          </a:xfrm>
        </p:grpSpPr>
        <p:sp>
          <p:nvSpPr>
            <p:cNvPr id="91141" name="AutoShape 5"/>
            <p:cNvSpPr>
              <a:spLocks noChangeArrowheads="1"/>
            </p:cNvSpPr>
            <p:nvPr/>
          </p:nvSpPr>
          <p:spPr bwMode="auto">
            <a:xfrm>
              <a:off x="3620" y="2626"/>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1142" name="AutoShape 6"/>
            <p:cNvSpPr>
              <a:spLocks noChangeArrowheads="1"/>
            </p:cNvSpPr>
            <p:nvPr/>
          </p:nvSpPr>
          <p:spPr bwMode="auto">
            <a:xfrm>
              <a:off x="3609" y="2128"/>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1143" name="AutoShape 7"/>
            <p:cNvSpPr>
              <a:spLocks noChangeArrowheads="1"/>
            </p:cNvSpPr>
            <p:nvPr/>
          </p:nvSpPr>
          <p:spPr bwMode="auto">
            <a:xfrm>
              <a:off x="3591" y="1611"/>
              <a:ext cx="457" cy="463"/>
            </a:xfrm>
            <a:prstGeom prst="curvedRightArrow">
              <a:avLst>
                <a:gd name="adj1" fmla="val 20263"/>
                <a:gd name="adj2" fmla="val 40525"/>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91144" name="Text Box 8"/>
            <p:cNvSpPr txBox="1">
              <a:spLocks noChangeArrowheads="1"/>
            </p:cNvSpPr>
            <p:nvPr/>
          </p:nvSpPr>
          <p:spPr bwMode="auto">
            <a:xfrm>
              <a:off x="4135" y="1993"/>
              <a:ext cx="99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a:solidFill>
                    <a:srgbClr val="F57B49"/>
                  </a:solidFill>
                </a:rPr>
                <a:t>Meso-</a:t>
              </a:r>
            </a:p>
            <a:p>
              <a:pPr algn="ctr"/>
              <a:r>
                <a:rPr lang="en-US" altLang="en-US" sz="3200" b="1">
                  <a:solidFill>
                    <a:srgbClr val="F57B49"/>
                  </a:solidFill>
                </a:rPr>
                <a:t>Cyclone</a:t>
              </a:r>
              <a:endParaRPr lang="en-US" altLang="en-US" sz="3200" b="1">
                <a:solidFill>
                  <a:srgbClr val="FFFF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5236"/>
                                        </p:tgtEl>
                                        <p:attrNameLst>
                                          <p:attrName>style.visibility</p:attrName>
                                        </p:attrNameLst>
                                      </p:cBhvr>
                                      <p:to>
                                        <p:strVal val="visible"/>
                                      </p:to>
                                    </p:set>
                                    <p:animEffect transition="in" filter="dissolve">
                                      <p:cBhvr>
                                        <p:cTn id="7" dur="500"/>
                                        <p:tgtEl>
                                          <p:spTgt spid="73523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smtClean="0"/>
              <a:t>Supercell Thunderstorms</a:t>
            </a:r>
          </a:p>
        </p:txBody>
      </p:sp>
      <p:sp>
        <p:nvSpPr>
          <p:cNvPr id="46083" name="Rectangle 3"/>
          <p:cNvSpPr>
            <a:spLocks noGrp="1" noChangeArrowheads="1"/>
          </p:cNvSpPr>
          <p:nvPr>
            <p:ph type="body" idx="1"/>
          </p:nvPr>
        </p:nvSpPr>
        <p:spPr/>
        <p:txBody>
          <a:bodyPr/>
          <a:lstStyle/>
          <a:p>
            <a:r>
              <a:rPr lang="en-US" altLang="en-US" smtClean="0"/>
              <a:t>Potentially the most dangerous of all the convective types of storms</a:t>
            </a:r>
          </a:p>
          <a:p>
            <a:r>
              <a:rPr lang="en-US" altLang="en-US" smtClean="0"/>
              <a:t>Often cause</a:t>
            </a:r>
          </a:p>
          <a:p>
            <a:pPr lvl="1"/>
            <a:r>
              <a:rPr lang="en-US" altLang="en-US" smtClean="0">
                <a:effectLst/>
                <a:latin typeface="Arial" panose="020B0604020202020204" pitchFamily="34" charset="0"/>
              </a:rPr>
              <a:t>High winds</a:t>
            </a:r>
          </a:p>
          <a:p>
            <a:pPr lvl="1"/>
            <a:r>
              <a:rPr lang="en-US" altLang="en-US" smtClean="0">
                <a:effectLst/>
                <a:latin typeface="Arial" panose="020B0604020202020204" pitchFamily="34" charset="0"/>
              </a:rPr>
              <a:t>Large and damaging hail</a:t>
            </a:r>
          </a:p>
          <a:p>
            <a:pPr lvl="1"/>
            <a:r>
              <a:rPr lang="en-US" altLang="en-US" smtClean="0">
                <a:effectLst/>
                <a:latin typeface="Arial" panose="020B0604020202020204" pitchFamily="34" charset="0"/>
              </a:rPr>
              <a:t>Frequent lightning</a:t>
            </a:r>
          </a:p>
          <a:p>
            <a:pPr lvl="1"/>
            <a:r>
              <a:rPr lang="en-US" altLang="en-US" smtClean="0">
                <a:effectLst/>
                <a:latin typeface="Arial" panose="020B0604020202020204" pitchFamily="34" charset="0"/>
              </a:rPr>
              <a:t>Large and long-lived tornadoes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49300" y="482600"/>
            <a:ext cx="7772400" cy="652463"/>
          </a:xfrm>
        </p:spPr>
        <p:txBody>
          <a:bodyPr/>
          <a:lstStyle/>
          <a:p>
            <a:r>
              <a:rPr lang="en-US" altLang="en-US" smtClean="0"/>
              <a:t>The Wall Cloud</a:t>
            </a:r>
          </a:p>
        </p:txBody>
      </p:sp>
      <p:pic>
        <p:nvPicPr>
          <p:cNvPr id="9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413" y="1211263"/>
            <a:ext cx="7586662"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749300" y="482600"/>
            <a:ext cx="7772400" cy="652463"/>
          </a:xfrm>
        </p:spPr>
        <p:txBody>
          <a:bodyPr/>
          <a:lstStyle/>
          <a:p>
            <a:r>
              <a:rPr lang="en-US" altLang="en-US" smtClean="0"/>
              <a:t>The Wall Cloud</a:t>
            </a:r>
          </a:p>
        </p:txBody>
      </p:sp>
      <p:pic>
        <p:nvPicPr>
          <p:cNvPr id="931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271588"/>
            <a:ext cx="8172450"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49300" y="482600"/>
            <a:ext cx="7772400" cy="652463"/>
          </a:xfrm>
        </p:spPr>
        <p:txBody>
          <a:bodyPr/>
          <a:lstStyle/>
          <a:p>
            <a:r>
              <a:rPr lang="en-US" altLang="en-US" smtClean="0"/>
              <a:t>The Wall Cloud</a:t>
            </a:r>
          </a:p>
        </p:txBody>
      </p:sp>
      <p:pic>
        <p:nvPicPr>
          <p:cNvPr id="942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50" y="1381125"/>
            <a:ext cx="70993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smtClean="0"/>
              <a:t>Supercell Downdrafts</a:t>
            </a:r>
          </a:p>
        </p:txBody>
      </p:sp>
      <p:sp>
        <p:nvSpPr>
          <p:cNvPr id="858115" name="Rectangle 3"/>
          <p:cNvSpPr>
            <a:spLocks noGrp="1" noChangeArrowheads="1"/>
          </p:cNvSpPr>
          <p:nvPr>
            <p:ph type="body" idx="1"/>
          </p:nvPr>
        </p:nvSpPr>
        <p:spPr/>
        <p:txBody>
          <a:bodyPr/>
          <a:lstStyle/>
          <a:p>
            <a:pPr>
              <a:lnSpc>
                <a:spcPct val="90000"/>
              </a:lnSpc>
              <a:defRPr/>
            </a:pPr>
            <a:r>
              <a:rPr lang="en-US" altLang="en-US" dirty="0" smtClean="0"/>
              <a:t>The same forces that affect updrafts also help to initiate, maintain, or dissipate downdrafts:</a:t>
            </a:r>
          </a:p>
          <a:p>
            <a:pPr lvl="1">
              <a:lnSpc>
                <a:spcPct val="90000"/>
              </a:lnSpc>
              <a:defRPr/>
            </a:pPr>
            <a:r>
              <a:rPr lang="en-US" altLang="en-US" dirty="0" smtClean="0">
                <a:effectLst/>
                <a:latin typeface="Arial" panose="020B0604020202020204" pitchFamily="34" charset="0"/>
              </a:rPr>
              <a:t>Vertical PGF</a:t>
            </a:r>
          </a:p>
          <a:p>
            <a:pPr lvl="1">
              <a:lnSpc>
                <a:spcPct val="90000"/>
              </a:lnSpc>
              <a:defRPr/>
            </a:pPr>
            <a:r>
              <a:rPr lang="en-US" altLang="en-US" dirty="0" smtClean="0">
                <a:effectLst/>
                <a:latin typeface="Arial" panose="020B0604020202020204" pitchFamily="34" charset="0"/>
              </a:rPr>
              <a:t>Buoyancy (including precipitation loading)</a:t>
            </a:r>
          </a:p>
          <a:p>
            <a:pPr lvl="1">
              <a:lnSpc>
                <a:spcPct val="90000"/>
              </a:lnSpc>
              <a:defRPr/>
            </a:pPr>
            <a:r>
              <a:rPr lang="en-US" altLang="en-US" dirty="0" smtClean="0">
                <a:effectLst/>
                <a:latin typeface="Arial" panose="020B0604020202020204" pitchFamily="34" charset="0"/>
              </a:rPr>
              <a:t>Turbulence</a:t>
            </a:r>
            <a:endParaRPr lang="en-US" altLang="en-US" dirty="0" smtClean="0">
              <a:latin typeface="Arial" panose="020B0604020202020204" pitchFamily="34" charset="0"/>
            </a:endParaRPr>
          </a:p>
          <a:p>
            <a:pPr>
              <a:lnSpc>
                <a:spcPct val="90000"/>
              </a:lnSpc>
              <a:defRPr/>
            </a:pPr>
            <a:r>
              <a:rPr lang="en-US" altLang="en-US" dirty="0" smtClean="0"/>
              <a:t>Downdraft wind speeds may exceed 40 m s</a:t>
            </a:r>
            <a:r>
              <a:rPr lang="en-US" altLang="en-US" baseline="30000" dirty="0" smtClean="0"/>
              <a:t>-1</a:t>
            </a:r>
            <a:endParaRPr lang="en-US" altLang="en-US"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smtClean="0"/>
              <a:t>Supercell Downdrafts</a:t>
            </a:r>
          </a:p>
        </p:txBody>
      </p:sp>
      <p:sp>
        <p:nvSpPr>
          <p:cNvPr id="96259" name="Rectangle 3"/>
          <p:cNvSpPr>
            <a:spLocks noGrp="1" noChangeArrowheads="1"/>
          </p:cNvSpPr>
          <p:nvPr>
            <p:ph type="body" idx="1"/>
          </p:nvPr>
        </p:nvSpPr>
        <p:spPr/>
        <p:txBody>
          <a:bodyPr/>
          <a:lstStyle/>
          <a:p>
            <a:r>
              <a:rPr lang="en-US" altLang="en-US" smtClean="0"/>
              <a:t>We shall examine two distinct downdrafts associated with supercell thunderstorms:</a:t>
            </a:r>
          </a:p>
          <a:p>
            <a:pPr lvl="1"/>
            <a:r>
              <a:rPr lang="en-US" altLang="en-US" smtClean="0">
                <a:effectLst/>
                <a:latin typeface="Arial" panose="020B0604020202020204" pitchFamily="34" charset="0"/>
              </a:rPr>
              <a:t>Forward Flank Downdraft (FFD)</a:t>
            </a:r>
          </a:p>
          <a:p>
            <a:pPr lvl="1"/>
            <a:r>
              <a:rPr lang="en-US" altLang="en-US" smtClean="0">
                <a:effectLst/>
                <a:latin typeface="Arial" panose="020B0604020202020204" pitchFamily="34" charset="0"/>
              </a:rPr>
              <a:t>Rear Flank Downdraft (RFD)</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81000" y="731838"/>
            <a:ext cx="7924800" cy="5514975"/>
          </a:xfrm>
          <a:prstGeom prst="rect">
            <a:avLst/>
          </a:prstGeom>
          <a:solidFill>
            <a:schemeClr val="tx1"/>
          </a:solidFill>
          <a:ln w="12700" cap="flat" cmpd="sng" algn="ctr">
            <a:solidFill>
              <a:schemeClr val="tx1"/>
            </a:solidFill>
            <a:prstDash val="solid"/>
            <a:round/>
            <a:headEnd type="none" w="sm" len="sm"/>
            <a:tailEnd type="none" w="sm" len="sm"/>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Arial" panose="020B0604020202020204" pitchFamily="34" charset="0"/>
            </a:endParaRPr>
          </a:p>
        </p:txBody>
      </p:sp>
      <p:sp>
        <p:nvSpPr>
          <p:cNvPr id="98306" name="Rectangle 2"/>
          <p:cNvSpPr>
            <a:spLocks noGrp="1" noChangeArrowheads="1"/>
          </p:cNvSpPr>
          <p:nvPr>
            <p:ph type="title"/>
          </p:nvPr>
        </p:nvSpPr>
        <p:spPr>
          <a:xfrm>
            <a:off x="685800" y="0"/>
            <a:ext cx="7772400" cy="762000"/>
          </a:xfrm>
        </p:spPr>
        <p:txBody>
          <a:bodyPr/>
          <a:lstStyle/>
          <a:p>
            <a:r>
              <a:rPr lang="en-US" altLang="en-US" smtClean="0"/>
              <a:t>Supercell Downdrafts</a:t>
            </a:r>
          </a:p>
        </p:txBody>
      </p:sp>
      <p:pic>
        <p:nvPicPr>
          <p:cNvPr id="98307" name="Picture 3" descr="mes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733425"/>
            <a:ext cx="6553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5159375" y="5280025"/>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00000"/>
                </a:solidFill>
                <a:latin typeface="Arial Black" panose="020B0A04020102020204" pitchFamily="34" charset="0"/>
              </a:rPr>
              <a:t>Inflow</a:t>
            </a:r>
          </a:p>
        </p:txBody>
      </p:sp>
      <p:sp>
        <p:nvSpPr>
          <p:cNvPr id="98309" name="Text Box 5"/>
          <p:cNvSpPr txBox="1">
            <a:spLocks noChangeArrowheads="1"/>
          </p:cNvSpPr>
          <p:nvPr/>
        </p:nvSpPr>
        <p:spPr bwMode="auto">
          <a:xfrm>
            <a:off x="3810000" y="1935629"/>
            <a:ext cx="2176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solidFill>
                  <a:srgbClr val="000000"/>
                </a:solidFill>
                <a:latin typeface="Arial Black" panose="020B0A04020102020204" pitchFamily="34" charset="0"/>
              </a:rPr>
              <a:t>Forward Flank</a:t>
            </a:r>
          </a:p>
          <a:p>
            <a:pPr algn="ctr"/>
            <a:r>
              <a:rPr lang="en-US" altLang="en-US" sz="2000" dirty="0">
                <a:solidFill>
                  <a:srgbClr val="000000"/>
                </a:solidFill>
                <a:latin typeface="Arial Black" panose="020B0A04020102020204" pitchFamily="34" charset="0"/>
              </a:rPr>
              <a:t>Downdraft</a:t>
            </a:r>
            <a:endParaRPr lang="en-US" altLang="en-US" sz="2000" dirty="0">
              <a:solidFill>
                <a:srgbClr val="FFFFFF"/>
              </a:solidFill>
              <a:latin typeface="Arial Black" panose="020B0A04020102020204" pitchFamily="34" charset="0"/>
            </a:endParaRPr>
          </a:p>
        </p:txBody>
      </p:sp>
      <p:sp>
        <p:nvSpPr>
          <p:cNvPr id="98310" name="Text Box 6"/>
          <p:cNvSpPr txBox="1">
            <a:spLocks noChangeArrowheads="1"/>
          </p:cNvSpPr>
          <p:nvPr/>
        </p:nvSpPr>
        <p:spPr bwMode="auto">
          <a:xfrm>
            <a:off x="977900" y="3962400"/>
            <a:ext cx="1681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dirty="0">
                <a:solidFill>
                  <a:schemeClr val="bg2"/>
                </a:solidFill>
                <a:latin typeface="Arial Black" panose="020B0A04020102020204" pitchFamily="34" charset="0"/>
              </a:rPr>
              <a:t>Rear Flank</a:t>
            </a:r>
          </a:p>
          <a:p>
            <a:pPr algn="ctr"/>
            <a:r>
              <a:rPr lang="en-US" altLang="en-US" sz="2000" dirty="0">
                <a:solidFill>
                  <a:schemeClr val="bg2"/>
                </a:solidFill>
                <a:latin typeface="Arial Black" panose="020B0A04020102020204" pitchFamily="34" charset="0"/>
              </a:rPr>
              <a:t>Downdraft</a:t>
            </a:r>
          </a:p>
        </p:txBody>
      </p:sp>
      <p:sp>
        <p:nvSpPr>
          <p:cNvPr id="98311" name="Text Box 7"/>
          <p:cNvSpPr txBox="1">
            <a:spLocks noChangeArrowheads="1"/>
          </p:cNvSpPr>
          <p:nvPr/>
        </p:nvSpPr>
        <p:spPr bwMode="auto">
          <a:xfrm>
            <a:off x="0" y="6216650"/>
            <a:ext cx="8686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b="1">
                <a:solidFill>
                  <a:srgbClr val="FFFFFF"/>
                </a:solidFill>
                <a:latin typeface="Arial" panose="020B0604020202020204" pitchFamily="34" charset="0"/>
              </a:rPr>
              <a:t>© 1993 Oxford University Press -- From: Bluestein, </a:t>
            </a:r>
            <a:r>
              <a:rPr lang="en-US" altLang="en-US" sz="1800" b="1" i="1">
                <a:solidFill>
                  <a:srgbClr val="FFFFFF"/>
                </a:solidFill>
                <a:latin typeface="Arial" panose="020B0604020202020204" pitchFamily="34" charset="0"/>
              </a:rPr>
              <a:t>Synoptic-Dynamic Meteorology -- Volume II: Observations and Theory of Weather Systems</a:t>
            </a:r>
            <a:endParaRPr lang="en-US" altLang="en-US" sz="1800" b="1">
              <a:solidFill>
                <a:srgbClr val="FFFFFF"/>
              </a:solidFill>
              <a:latin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0"/>
            <a:ext cx="7772400" cy="1143000"/>
          </a:xfrm>
        </p:spPr>
        <p:txBody>
          <a:bodyPr/>
          <a:lstStyle/>
          <a:p>
            <a:r>
              <a:rPr lang="en-US" altLang="en-US" smtClean="0"/>
              <a:t>Forward Flank Downdraft</a:t>
            </a:r>
          </a:p>
        </p:txBody>
      </p:sp>
      <p:sp>
        <p:nvSpPr>
          <p:cNvPr id="97283" name="Rectangle 3"/>
          <p:cNvSpPr>
            <a:spLocks noGrp="1" noChangeArrowheads="1"/>
          </p:cNvSpPr>
          <p:nvPr>
            <p:ph type="body" idx="1"/>
          </p:nvPr>
        </p:nvSpPr>
        <p:spPr>
          <a:xfrm>
            <a:off x="609600" y="1219200"/>
            <a:ext cx="7772400" cy="5410200"/>
          </a:xfrm>
        </p:spPr>
        <p:txBody>
          <a:bodyPr/>
          <a:lstStyle/>
          <a:p>
            <a:r>
              <a:rPr lang="en-US" altLang="en-US" smtClean="0"/>
              <a:t>Associated with the heavy precipitation core of supercells.</a:t>
            </a:r>
          </a:p>
          <a:p>
            <a:r>
              <a:rPr lang="en-US" altLang="en-US" smtClean="0"/>
              <a:t>Air in the downdraft originates within the column of precipitation as well as below the cloud base where evaporational cooling is important.</a:t>
            </a:r>
          </a:p>
          <a:p>
            <a:r>
              <a:rPr lang="en-US" altLang="en-US" smtClean="0"/>
              <a:t>Forms in the forward flank (with respect to storm motion) of the storm.</a:t>
            </a:r>
          </a:p>
          <a:p>
            <a:r>
              <a:rPr lang="en-US" altLang="en-US" smtClean="0"/>
              <a:t>FFD air spreads out when it hits the ground and forms a gust front.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685800" y="0"/>
            <a:ext cx="7772400" cy="1143000"/>
          </a:xfrm>
        </p:spPr>
        <p:txBody>
          <a:bodyPr/>
          <a:lstStyle/>
          <a:p>
            <a:r>
              <a:rPr lang="en-US" altLang="en-US" smtClean="0"/>
              <a:t>Rear Flank Downdraft</a:t>
            </a:r>
          </a:p>
        </p:txBody>
      </p:sp>
      <p:sp>
        <p:nvSpPr>
          <p:cNvPr id="99331" name="Rectangle 3"/>
          <p:cNvSpPr>
            <a:spLocks noGrp="1" noChangeArrowheads="1"/>
          </p:cNvSpPr>
          <p:nvPr>
            <p:ph type="body" idx="1"/>
          </p:nvPr>
        </p:nvSpPr>
        <p:spPr>
          <a:xfrm>
            <a:off x="381000" y="1371600"/>
            <a:ext cx="8458200" cy="5029200"/>
          </a:xfrm>
        </p:spPr>
        <p:txBody>
          <a:bodyPr/>
          <a:lstStyle/>
          <a:p>
            <a:r>
              <a:rPr lang="en-US" altLang="en-US" smtClean="0"/>
              <a:t>Forms at the rear, or upshear, side of the storm.</a:t>
            </a:r>
          </a:p>
          <a:p>
            <a:r>
              <a:rPr lang="en-US" altLang="en-US" smtClean="0"/>
              <a:t>Result of the storm “blocking” the flow of ambient air.</a:t>
            </a:r>
          </a:p>
          <a:p>
            <a:r>
              <a:rPr lang="en-US" altLang="en-US" smtClean="0"/>
              <a:t>Maintained and enhanced by the evaporation of anvil precipitation.</a:t>
            </a:r>
          </a:p>
          <a:p>
            <a:r>
              <a:rPr lang="en-US" altLang="en-US" smtClean="0"/>
              <a:t>Enhanced by mid-level dry air entrainment and associated evaporational cooling.</a:t>
            </a:r>
          </a:p>
          <a:p>
            <a:r>
              <a:rPr lang="en-US" altLang="en-US" smtClean="0"/>
              <a:t>Located adjacent to the updraft.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85800" y="0"/>
            <a:ext cx="7772400" cy="1143000"/>
          </a:xfrm>
        </p:spPr>
        <p:txBody>
          <a:bodyPr/>
          <a:lstStyle/>
          <a:p>
            <a:r>
              <a:rPr lang="en-US" altLang="en-US" smtClean="0"/>
              <a:t>Formation of the RFD</a:t>
            </a:r>
          </a:p>
        </p:txBody>
      </p:sp>
      <p:sp>
        <p:nvSpPr>
          <p:cNvPr id="100355" name="Rectangle 3"/>
          <p:cNvSpPr>
            <a:spLocks noGrp="1" noChangeArrowheads="1"/>
          </p:cNvSpPr>
          <p:nvPr>
            <p:ph type="body" idx="1"/>
          </p:nvPr>
        </p:nvSpPr>
        <p:spPr>
          <a:xfrm>
            <a:off x="685800" y="1371600"/>
            <a:ext cx="7772400" cy="5486400"/>
          </a:xfrm>
        </p:spPr>
        <p:txBody>
          <a:bodyPr/>
          <a:lstStyle/>
          <a:p>
            <a:r>
              <a:rPr lang="en-US" altLang="en-US" smtClean="0"/>
              <a:t>Imagine a river flowing straight in a smooth channel.</a:t>
            </a:r>
          </a:p>
          <a:p>
            <a:endParaRPr lang="en-US" altLang="en-US" smtClean="0"/>
          </a:p>
          <a:p>
            <a:endParaRPr lang="en-US" altLang="en-US" smtClean="0"/>
          </a:p>
          <a:p>
            <a:endParaRPr lang="en-US" altLang="en-US" smtClean="0"/>
          </a:p>
          <a:p>
            <a:r>
              <a:rPr lang="en-US" altLang="en-US" smtClean="0"/>
              <a:t>The water down the center flows smoothly at essentially a constant speed.</a:t>
            </a:r>
          </a:p>
          <a:p>
            <a:r>
              <a:rPr lang="en-US" altLang="en-US" smtClean="0"/>
              <a:t>The pressure down the center of the channel is constant along the channel.</a:t>
            </a:r>
          </a:p>
        </p:txBody>
      </p:sp>
      <p:sp>
        <p:nvSpPr>
          <p:cNvPr id="100356" name="Line 4"/>
          <p:cNvSpPr>
            <a:spLocks noChangeShapeType="1"/>
          </p:cNvSpPr>
          <p:nvPr/>
        </p:nvSpPr>
        <p:spPr bwMode="auto">
          <a:xfrm>
            <a:off x="1143000" y="2743200"/>
            <a:ext cx="6400800" cy="0"/>
          </a:xfrm>
          <a:prstGeom prst="line">
            <a:avLst/>
          </a:prstGeom>
          <a:noFill/>
          <a:ln w="76200" cap="sq">
            <a:solidFill>
              <a:srgbClr val="FFCC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7" name="Line 5"/>
          <p:cNvSpPr>
            <a:spLocks noChangeShapeType="1"/>
          </p:cNvSpPr>
          <p:nvPr/>
        </p:nvSpPr>
        <p:spPr bwMode="auto">
          <a:xfrm>
            <a:off x="1143000" y="3733800"/>
            <a:ext cx="6400800" cy="0"/>
          </a:xfrm>
          <a:prstGeom prst="line">
            <a:avLst/>
          </a:prstGeom>
          <a:noFill/>
          <a:ln w="76200" cap="sq">
            <a:solidFill>
              <a:srgbClr val="FFCC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358" name="AutoShape 6"/>
          <p:cNvSpPr>
            <a:spLocks noChangeArrowheads="1"/>
          </p:cNvSpPr>
          <p:nvPr/>
        </p:nvSpPr>
        <p:spPr bwMode="auto">
          <a:xfrm>
            <a:off x="1371600" y="3124200"/>
            <a:ext cx="2209800" cy="228600"/>
          </a:xfrm>
          <a:prstGeom prst="rightArrow">
            <a:avLst>
              <a:gd name="adj1" fmla="val 50000"/>
              <a:gd name="adj2" fmla="val 241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100359" name="AutoShape 7"/>
          <p:cNvSpPr>
            <a:spLocks noChangeArrowheads="1"/>
          </p:cNvSpPr>
          <p:nvPr/>
        </p:nvSpPr>
        <p:spPr bwMode="auto">
          <a:xfrm>
            <a:off x="4648200" y="3124200"/>
            <a:ext cx="2209800" cy="228600"/>
          </a:xfrm>
          <a:prstGeom prst="rightArrow">
            <a:avLst>
              <a:gd name="adj1" fmla="val 50000"/>
              <a:gd name="adj2" fmla="val 241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85800" y="228600"/>
            <a:ext cx="7772400" cy="1143000"/>
          </a:xfrm>
        </p:spPr>
        <p:txBody>
          <a:bodyPr/>
          <a:lstStyle/>
          <a:p>
            <a:r>
              <a:rPr lang="en-US" altLang="en-US" smtClean="0"/>
              <a:t>Formation of the RFD</a:t>
            </a:r>
          </a:p>
        </p:txBody>
      </p:sp>
      <p:sp>
        <p:nvSpPr>
          <p:cNvPr id="101379" name="Rectangle 3"/>
          <p:cNvSpPr>
            <a:spLocks noGrp="1" noChangeArrowheads="1"/>
          </p:cNvSpPr>
          <p:nvPr>
            <p:ph type="body" idx="1"/>
          </p:nvPr>
        </p:nvSpPr>
        <p:spPr>
          <a:xfrm>
            <a:off x="685800" y="1447800"/>
            <a:ext cx="7772400" cy="5105400"/>
          </a:xfrm>
        </p:spPr>
        <p:txBody>
          <a:bodyPr/>
          <a:lstStyle/>
          <a:p>
            <a:r>
              <a:rPr lang="en-US" altLang="en-US" smtClean="0"/>
              <a:t>Let us now place a large rock in the center of the channel.</a:t>
            </a:r>
          </a:p>
          <a:p>
            <a:endParaRPr lang="en-US" altLang="en-US" smtClean="0"/>
          </a:p>
          <a:p>
            <a:endParaRPr lang="en-US" altLang="en-US" smtClean="0"/>
          </a:p>
          <a:p>
            <a:endParaRPr lang="en-US" altLang="en-US" smtClean="0"/>
          </a:p>
          <a:p>
            <a:r>
              <a:rPr lang="en-US" altLang="en-US" smtClean="0"/>
              <a:t>The water must flow around the rock.</a:t>
            </a:r>
          </a:p>
          <a:p>
            <a:r>
              <a:rPr lang="en-US" altLang="en-US" smtClean="0"/>
              <a:t>A region of high pressure forms at the front edge of the rock -- Here the water moves slowly -- </a:t>
            </a:r>
            <a:r>
              <a:rPr lang="en-US" altLang="en-US" b="1" i="1" u="sng" smtClean="0"/>
              <a:t>Stagnation Point</a:t>
            </a:r>
            <a:endParaRPr lang="en-US" altLang="en-US" smtClean="0"/>
          </a:p>
        </p:txBody>
      </p:sp>
      <p:sp>
        <p:nvSpPr>
          <p:cNvPr id="101380" name="Line 4"/>
          <p:cNvSpPr>
            <a:spLocks noChangeShapeType="1"/>
          </p:cNvSpPr>
          <p:nvPr/>
        </p:nvSpPr>
        <p:spPr bwMode="auto">
          <a:xfrm>
            <a:off x="1143000" y="2743200"/>
            <a:ext cx="6400800" cy="0"/>
          </a:xfrm>
          <a:prstGeom prst="line">
            <a:avLst/>
          </a:prstGeom>
          <a:noFill/>
          <a:ln w="76200" cap="sq">
            <a:solidFill>
              <a:srgbClr val="FFCC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1" name="Line 5"/>
          <p:cNvSpPr>
            <a:spLocks noChangeShapeType="1"/>
          </p:cNvSpPr>
          <p:nvPr/>
        </p:nvSpPr>
        <p:spPr bwMode="auto">
          <a:xfrm>
            <a:off x="1143000" y="3733800"/>
            <a:ext cx="6400800" cy="0"/>
          </a:xfrm>
          <a:prstGeom prst="line">
            <a:avLst/>
          </a:prstGeom>
          <a:noFill/>
          <a:ln w="76200" cap="sq">
            <a:solidFill>
              <a:srgbClr val="FFCC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2" name="AutoShape 6"/>
          <p:cNvSpPr>
            <a:spLocks noChangeArrowheads="1"/>
          </p:cNvSpPr>
          <p:nvPr/>
        </p:nvSpPr>
        <p:spPr bwMode="auto">
          <a:xfrm>
            <a:off x="1371600" y="3124200"/>
            <a:ext cx="2209800" cy="228600"/>
          </a:xfrm>
          <a:prstGeom prst="rightArrow">
            <a:avLst>
              <a:gd name="adj1" fmla="val 50000"/>
              <a:gd name="adj2" fmla="val 241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101383" name="Oval 7"/>
          <p:cNvSpPr>
            <a:spLocks noChangeArrowheads="1"/>
          </p:cNvSpPr>
          <p:nvPr/>
        </p:nvSpPr>
        <p:spPr bwMode="auto">
          <a:xfrm>
            <a:off x="5207000" y="3008313"/>
            <a:ext cx="609600" cy="457200"/>
          </a:xfrm>
          <a:prstGeom prst="ellipse">
            <a:avLst/>
          </a:prstGeom>
          <a:solidFill>
            <a:srgbClr val="993300"/>
          </a:solidFill>
          <a:ln w="12700" cap="sq">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000">
              <a:solidFill>
                <a:srgbClr val="FFFFFF"/>
              </a:solidFill>
              <a:latin typeface="Arial" panose="020B0604020202020204" pitchFamily="34" charset="0"/>
            </a:endParaRPr>
          </a:p>
        </p:txBody>
      </p:sp>
      <p:sp>
        <p:nvSpPr>
          <p:cNvPr id="101384" name="Freeform 8"/>
          <p:cNvSpPr>
            <a:spLocks/>
          </p:cNvSpPr>
          <p:nvPr/>
        </p:nvSpPr>
        <p:spPr bwMode="auto">
          <a:xfrm>
            <a:off x="3886200" y="2895600"/>
            <a:ext cx="2995613" cy="285750"/>
          </a:xfrm>
          <a:custGeom>
            <a:avLst/>
            <a:gdLst>
              <a:gd name="T0" fmla="*/ 0 w 1887"/>
              <a:gd name="T1" fmla="*/ 271463 h 180"/>
              <a:gd name="T2" fmla="*/ 320675 w 1887"/>
              <a:gd name="T3" fmla="*/ 271463 h 180"/>
              <a:gd name="T4" fmla="*/ 668338 w 1887"/>
              <a:gd name="T5" fmla="*/ 271463 h 180"/>
              <a:gd name="T6" fmla="*/ 939800 w 1887"/>
              <a:gd name="T7" fmla="*/ 271463 h 180"/>
              <a:gd name="T8" fmla="*/ 1144588 w 1887"/>
              <a:gd name="T9" fmla="*/ 180975 h 180"/>
              <a:gd name="T10" fmla="*/ 1319213 w 1887"/>
              <a:gd name="T11" fmla="*/ 63500 h 180"/>
              <a:gd name="T12" fmla="*/ 1685925 w 1887"/>
              <a:gd name="T13" fmla="*/ 0 h 180"/>
              <a:gd name="T14" fmla="*/ 2081213 w 1887"/>
              <a:gd name="T15" fmla="*/ 63500 h 180"/>
              <a:gd name="T16" fmla="*/ 2386013 w 1887"/>
              <a:gd name="T17" fmla="*/ 215900 h 180"/>
              <a:gd name="T18" fmla="*/ 2995613 w 1887"/>
              <a:gd name="T19" fmla="*/ 21590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87" h="180">
                <a:moveTo>
                  <a:pt x="0" y="171"/>
                </a:moveTo>
                <a:cubicBezTo>
                  <a:pt x="34" y="170"/>
                  <a:pt x="132" y="171"/>
                  <a:pt x="202" y="171"/>
                </a:cubicBezTo>
                <a:cubicBezTo>
                  <a:pt x="272" y="171"/>
                  <a:pt x="356" y="171"/>
                  <a:pt x="421" y="171"/>
                </a:cubicBezTo>
                <a:cubicBezTo>
                  <a:pt x="486" y="171"/>
                  <a:pt x="542" y="180"/>
                  <a:pt x="592" y="171"/>
                </a:cubicBezTo>
                <a:cubicBezTo>
                  <a:pt x="642" y="162"/>
                  <a:pt x="681" y="136"/>
                  <a:pt x="721" y="114"/>
                </a:cubicBezTo>
                <a:cubicBezTo>
                  <a:pt x="761" y="92"/>
                  <a:pt x="774" y="59"/>
                  <a:pt x="831" y="40"/>
                </a:cubicBezTo>
                <a:cubicBezTo>
                  <a:pt x="888" y="21"/>
                  <a:pt x="982" y="0"/>
                  <a:pt x="1062" y="0"/>
                </a:cubicBezTo>
                <a:cubicBezTo>
                  <a:pt x="1142" y="0"/>
                  <a:pt x="1238" y="17"/>
                  <a:pt x="1311" y="40"/>
                </a:cubicBezTo>
                <a:cubicBezTo>
                  <a:pt x="1384" y="63"/>
                  <a:pt x="1407" y="120"/>
                  <a:pt x="1503" y="136"/>
                </a:cubicBezTo>
                <a:cubicBezTo>
                  <a:pt x="1599" y="152"/>
                  <a:pt x="1743" y="144"/>
                  <a:pt x="1887" y="136"/>
                </a:cubicBezTo>
              </a:path>
            </a:pathLst>
          </a:custGeom>
          <a:noFill/>
          <a:ln w="38100" cap="sq" cmpd="sng">
            <a:solidFill>
              <a:schemeClr val="tx2"/>
            </a:solidFill>
            <a:prstDash val="solid"/>
            <a:round/>
            <a:headEnd type="none" w="sm" len="sm"/>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385" name="Freeform 9"/>
          <p:cNvSpPr>
            <a:spLocks/>
          </p:cNvSpPr>
          <p:nvPr/>
        </p:nvSpPr>
        <p:spPr bwMode="auto">
          <a:xfrm flipV="1">
            <a:off x="3886200" y="3276600"/>
            <a:ext cx="2995613" cy="285750"/>
          </a:xfrm>
          <a:custGeom>
            <a:avLst/>
            <a:gdLst>
              <a:gd name="T0" fmla="*/ 0 w 1887"/>
              <a:gd name="T1" fmla="*/ 271463 h 180"/>
              <a:gd name="T2" fmla="*/ 320675 w 1887"/>
              <a:gd name="T3" fmla="*/ 271463 h 180"/>
              <a:gd name="T4" fmla="*/ 668338 w 1887"/>
              <a:gd name="T5" fmla="*/ 271463 h 180"/>
              <a:gd name="T6" fmla="*/ 939800 w 1887"/>
              <a:gd name="T7" fmla="*/ 271463 h 180"/>
              <a:gd name="T8" fmla="*/ 1144588 w 1887"/>
              <a:gd name="T9" fmla="*/ 180975 h 180"/>
              <a:gd name="T10" fmla="*/ 1319213 w 1887"/>
              <a:gd name="T11" fmla="*/ 63500 h 180"/>
              <a:gd name="T12" fmla="*/ 1685925 w 1887"/>
              <a:gd name="T13" fmla="*/ 0 h 180"/>
              <a:gd name="T14" fmla="*/ 2081213 w 1887"/>
              <a:gd name="T15" fmla="*/ 63500 h 180"/>
              <a:gd name="T16" fmla="*/ 2386013 w 1887"/>
              <a:gd name="T17" fmla="*/ 215900 h 180"/>
              <a:gd name="T18" fmla="*/ 2995613 w 1887"/>
              <a:gd name="T19" fmla="*/ 215900 h 1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87" h="180">
                <a:moveTo>
                  <a:pt x="0" y="171"/>
                </a:moveTo>
                <a:cubicBezTo>
                  <a:pt x="34" y="170"/>
                  <a:pt x="132" y="171"/>
                  <a:pt x="202" y="171"/>
                </a:cubicBezTo>
                <a:cubicBezTo>
                  <a:pt x="272" y="171"/>
                  <a:pt x="356" y="171"/>
                  <a:pt x="421" y="171"/>
                </a:cubicBezTo>
                <a:cubicBezTo>
                  <a:pt x="486" y="171"/>
                  <a:pt x="542" y="180"/>
                  <a:pt x="592" y="171"/>
                </a:cubicBezTo>
                <a:cubicBezTo>
                  <a:pt x="642" y="162"/>
                  <a:pt x="681" y="136"/>
                  <a:pt x="721" y="114"/>
                </a:cubicBezTo>
                <a:cubicBezTo>
                  <a:pt x="761" y="92"/>
                  <a:pt x="774" y="59"/>
                  <a:pt x="831" y="40"/>
                </a:cubicBezTo>
                <a:cubicBezTo>
                  <a:pt x="888" y="21"/>
                  <a:pt x="982" y="0"/>
                  <a:pt x="1062" y="0"/>
                </a:cubicBezTo>
                <a:cubicBezTo>
                  <a:pt x="1142" y="0"/>
                  <a:pt x="1238" y="17"/>
                  <a:pt x="1311" y="40"/>
                </a:cubicBezTo>
                <a:cubicBezTo>
                  <a:pt x="1384" y="63"/>
                  <a:pt x="1407" y="120"/>
                  <a:pt x="1503" y="136"/>
                </a:cubicBezTo>
                <a:cubicBezTo>
                  <a:pt x="1599" y="152"/>
                  <a:pt x="1743" y="144"/>
                  <a:pt x="1887" y="136"/>
                </a:cubicBezTo>
              </a:path>
            </a:pathLst>
          </a:custGeom>
          <a:noFill/>
          <a:ln w="38100" cap="sq" cmpd="sng">
            <a:solidFill>
              <a:schemeClr val="tx2"/>
            </a:solidFill>
            <a:prstDash val="solid"/>
            <a:round/>
            <a:headEnd type="none" w="sm" len="sm"/>
            <a:tailEnd type="arrow"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304800"/>
            <a:ext cx="7772400" cy="1143000"/>
          </a:xfrm>
        </p:spPr>
        <p:txBody>
          <a:bodyPr/>
          <a:lstStyle/>
          <a:p>
            <a:r>
              <a:rPr lang="en-US" altLang="en-US" smtClean="0"/>
              <a:t>Supercell Thunderstorms</a:t>
            </a:r>
          </a:p>
        </p:txBody>
      </p:sp>
      <p:sp>
        <p:nvSpPr>
          <p:cNvPr id="47107" name="Rectangle 3"/>
          <p:cNvSpPr>
            <a:spLocks noGrp="1" noChangeArrowheads="1"/>
          </p:cNvSpPr>
          <p:nvPr>
            <p:ph type="body" idx="1"/>
          </p:nvPr>
        </p:nvSpPr>
        <p:spPr>
          <a:xfrm>
            <a:off x="685800" y="1524000"/>
            <a:ext cx="7772400" cy="4800600"/>
          </a:xfrm>
        </p:spPr>
        <p:txBody>
          <a:bodyPr/>
          <a:lstStyle/>
          <a:p>
            <a:r>
              <a:rPr lang="en-US" altLang="en-US" smtClean="0"/>
              <a:t>Form in an environment of strong winds and high shear</a:t>
            </a:r>
          </a:p>
          <a:p>
            <a:pPr lvl="1"/>
            <a:r>
              <a:rPr lang="en-US" altLang="en-US" smtClean="0">
                <a:effectLst/>
                <a:latin typeface="Arial" panose="020B0604020202020204" pitchFamily="34" charset="0"/>
              </a:rPr>
              <a:t>Provides a mechanism for separating the updraft and downdraft</a:t>
            </a:r>
          </a:p>
        </p:txBody>
      </p:sp>
      <p:pic>
        <p:nvPicPr>
          <p:cNvPr id="47108" name="Picture 4"/>
          <p:cNvPicPr>
            <a:picLocks noChangeAspect="1" noChangeArrowheads="1"/>
          </p:cNvPicPr>
          <p:nvPr/>
        </p:nvPicPr>
        <p:blipFill>
          <a:blip r:embed="rId2">
            <a:extLst>
              <a:ext uri="{28A0092B-C50C-407E-A947-70E740481C1C}">
                <a14:useLocalDpi xmlns:a14="http://schemas.microsoft.com/office/drawing/2010/main" val="0"/>
              </a:ext>
            </a:extLst>
          </a:blip>
          <a:srcRect l="15958" t="2" r="10638" b="34198"/>
          <a:stretch>
            <a:fillRect/>
          </a:stretch>
        </p:blipFill>
        <p:spPr bwMode="auto">
          <a:xfrm>
            <a:off x="381000" y="3733800"/>
            <a:ext cx="5257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38800" y="3989388"/>
            <a:ext cx="3200400" cy="2308225"/>
          </a:xfrm>
          <a:prstGeom prst="rect">
            <a:avLst/>
          </a:prstGeom>
          <a:noFill/>
        </p:spPr>
        <p:txBody>
          <a:bodyPr>
            <a:spAutoFit/>
          </a:bodyPr>
          <a:lstStyle/>
          <a:p>
            <a:pPr marL="342900" indent="-342900" eaLnBrk="1" hangingPunct="1">
              <a:buFont typeface="Arial" panose="020B0604020202020204" pitchFamily="34" charset="0"/>
              <a:buChar char="•"/>
              <a:defRPr/>
            </a:pPr>
            <a:r>
              <a:rPr lang="en-US" altLang="en-US" sz="2000" dirty="0"/>
              <a:t>The distinguishing feature of supercells is that the updraft and downdraft remain separated such that they feed on each other. </a:t>
            </a:r>
          </a:p>
          <a:p>
            <a:pPr eaLnBrk="1" hangingPunct="1">
              <a:defRPr/>
            </a:pPr>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85800" y="76200"/>
            <a:ext cx="7772400" cy="685800"/>
          </a:xfrm>
        </p:spPr>
        <p:txBody>
          <a:bodyPr/>
          <a:lstStyle/>
          <a:p>
            <a:r>
              <a:rPr lang="en-US" altLang="en-US" smtClean="0"/>
              <a:t>Formation of the RFD</a:t>
            </a:r>
          </a:p>
        </p:txBody>
      </p:sp>
      <p:sp>
        <p:nvSpPr>
          <p:cNvPr id="102403" name="Rectangle 3"/>
          <p:cNvSpPr>
            <a:spLocks noGrp="1" noChangeArrowheads="1"/>
          </p:cNvSpPr>
          <p:nvPr>
            <p:ph type="body" idx="1"/>
          </p:nvPr>
        </p:nvSpPr>
        <p:spPr>
          <a:xfrm>
            <a:off x="685800" y="762000"/>
            <a:ext cx="7772400" cy="1600200"/>
          </a:xfrm>
        </p:spPr>
        <p:txBody>
          <a:bodyPr/>
          <a:lstStyle/>
          <a:p>
            <a:pPr>
              <a:lnSpc>
                <a:spcPct val="90000"/>
              </a:lnSpc>
            </a:pPr>
            <a:r>
              <a:rPr lang="en-US" altLang="en-US" smtClean="0"/>
              <a:t>This happens in the atmosphere also!</a:t>
            </a:r>
          </a:p>
          <a:p>
            <a:pPr>
              <a:lnSpc>
                <a:spcPct val="90000"/>
              </a:lnSpc>
            </a:pPr>
            <a:r>
              <a:rPr lang="en-US" altLang="en-US" smtClean="0"/>
              <a:t>The updraft acts a an obstruction to the upper level flow.</a:t>
            </a:r>
          </a:p>
        </p:txBody>
      </p:sp>
      <p:pic>
        <p:nvPicPr>
          <p:cNvPr id="102404" name="Picture 4" descr="dow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667000"/>
            <a:ext cx="6019800" cy="416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685800" y="76200"/>
            <a:ext cx="7772400" cy="685800"/>
          </a:xfrm>
        </p:spPr>
        <p:txBody>
          <a:bodyPr/>
          <a:lstStyle/>
          <a:p>
            <a:r>
              <a:rPr lang="en-US" altLang="en-US" smtClean="0"/>
              <a:t>Formation of the RFD</a:t>
            </a:r>
          </a:p>
        </p:txBody>
      </p:sp>
      <p:sp>
        <p:nvSpPr>
          <p:cNvPr id="103427" name="Rectangle 3"/>
          <p:cNvSpPr>
            <a:spLocks noGrp="1" noChangeArrowheads="1"/>
          </p:cNvSpPr>
          <p:nvPr>
            <p:ph type="body" idx="1"/>
          </p:nvPr>
        </p:nvSpPr>
        <p:spPr>
          <a:xfrm>
            <a:off x="228600" y="762000"/>
            <a:ext cx="8686800" cy="1600200"/>
          </a:xfrm>
        </p:spPr>
        <p:txBody>
          <a:bodyPr/>
          <a:lstStyle/>
          <a:p>
            <a:pPr>
              <a:lnSpc>
                <a:spcPct val="90000"/>
              </a:lnSpc>
            </a:pPr>
            <a:r>
              <a:rPr lang="en-US" altLang="en-US" smtClean="0"/>
              <a:t>The RFD descends, with the help of evaporatively cooled air, to the ground.</a:t>
            </a:r>
          </a:p>
          <a:p>
            <a:pPr>
              <a:lnSpc>
                <a:spcPct val="90000"/>
              </a:lnSpc>
            </a:pPr>
            <a:r>
              <a:rPr lang="en-US" altLang="en-US" smtClean="0"/>
              <a:t>When it hits the ground, it forms a gust front.</a:t>
            </a:r>
          </a:p>
        </p:txBody>
      </p:sp>
      <p:pic>
        <p:nvPicPr>
          <p:cNvPr id="103428" name="Picture 4" descr="dow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438400"/>
            <a:ext cx="6248400"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5"/>
          <p:cNvSpPr txBox="1">
            <a:spLocks noChangeArrowheads="1"/>
          </p:cNvSpPr>
          <p:nvPr/>
        </p:nvSpPr>
        <p:spPr bwMode="auto">
          <a:xfrm>
            <a:off x="4149725" y="3030538"/>
            <a:ext cx="1228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81D58"/>
                </a:solidFill>
                <a:latin typeface="Arial Black" panose="020B0A04020102020204" pitchFamily="34" charset="0"/>
              </a:rPr>
              <a:t>Updraft</a:t>
            </a:r>
          </a:p>
        </p:txBody>
      </p:sp>
      <p:sp>
        <p:nvSpPr>
          <p:cNvPr id="103430" name="Text Box 6"/>
          <p:cNvSpPr txBox="1">
            <a:spLocks noChangeArrowheads="1"/>
          </p:cNvSpPr>
          <p:nvPr/>
        </p:nvSpPr>
        <p:spPr bwMode="auto">
          <a:xfrm>
            <a:off x="6537325" y="3906838"/>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81D58"/>
                </a:solidFill>
                <a:latin typeface="Arial Black" panose="020B0A04020102020204" pitchFamily="34" charset="0"/>
              </a:rPr>
              <a:t>FFD</a:t>
            </a:r>
            <a:endParaRPr lang="en-US" altLang="en-US" sz="2000">
              <a:solidFill>
                <a:srgbClr val="FFFFFF"/>
              </a:solidFill>
              <a:latin typeface="Arial Black" panose="020B0A04020102020204" pitchFamily="34" charset="0"/>
            </a:endParaRPr>
          </a:p>
        </p:txBody>
      </p:sp>
      <p:sp>
        <p:nvSpPr>
          <p:cNvPr id="103431" name="Text Box 7"/>
          <p:cNvSpPr txBox="1">
            <a:spLocks noChangeArrowheads="1"/>
          </p:cNvSpPr>
          <p:nvPr/>
        </p:nvSpPr>
        <p:spPr bwMode="auto">
          <a:xfrm>
            <a:off x="3505200" y="4267200"/>
            <a:ext cx="747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81D58"/>
                </a:solidFill>
                <a:latin typeface="Arial Black" panose="020B0A04020102020204" pitchFamily="34" charset="0"/>
              </a:rPr>
              <a:t>RFD</a:t>
            </a:r>
            <a:endParaRPr lang="en-US" altLang="en-US" sz="2000">
              <a:solidFill>
                <a:srgbClr val="FFFFFF"/>
              </a:solidFill>
              <a:latin typeface="Arial Black" panose="020B0A04020102020204" pitchFamily="34" charset="0"/>
            </a:endParaRPr>
          </a:p>
        </p:txBody>
      </p:sp>
      <p:sp>
        <p:nvSpPr>
          <p:cNvPr id="103432" name="Text Box 8"/>
          <p:cNvSpPr txBox="1">
            <a:spLocks noChangeArrowheads="1"/>
          </p:cNvSpPr>
          <p:nvPr/>
        </p:nvSpPr>
        <p:spPr bwMode="auto">
          <a:xfrm>
            <a:off x="6384925" y="6269038"/>
            <a:ext cx="1044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81D58"/>
                </a:solidFill>
                <a:latin typeface="Arial Black" panose="020B0A04020102020204" pitchFamily="34" charset="0"/>
              </a:rPr>
              <a:t>Inflow</a:t>
            </a:r>
          </a:p>
        </p:txBody>
      </p:sp>
      <p:sp>
        <p:nvSpPr>
          <p:cNvPr id="103433" name="Text Box 9"/>
          <p:cNvSpPr txBox="1">
            <a:spLocks noChangeArrowheads="1"/>
          </p:cNvSpPr>
          <p:nvPr/>
        </p:nvSpPr>
        <p:spPr bwMode="auto">
          <a:xfrm>
            <a:off x="1447800" y="5029200"/>
            <a:ext cx="14255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081D58"/>
                </a:solidFill>
                <a:latin typeface="Arial Black" panose="020B0A04020102020204" pitchFamily="34" charset="0"/>
              </a:rPr>
              <a:t>Mid-level</a:t>
            </a:r>
          </a:p>
          <a:p>
            <a:pPr algn="ctr"/>
            <a:r>
              <a:rPr lang="en-US" altLang="en-US" sz="2000">
                <a:solidFill>
                  <a:srgbClr val="081D58"/>
                </a:solidFill>
                <a:latin typeface="Arial Black" panose="020B0A04020102020204" pitchFamily="34" charset="0"/>
              </a:rPr>
              <a:t>Flow</a:t>
            </a:r>
          </a:p>
        </p:txBody>
      </p:sp>
      <p:sp>
        <p:nvSpPr>
          <p:cNvPr id="103434" name="Text Box 10"/>
          <p:cNvSpPr txBox="1">
            <a:spLocks noChangeArrowheads="1"/>
          </p:cNvSpPr>
          <p:nvPr/>
        </p:nvSpPr>
        <p:spPr bwMode="auto">
          <a:xfrm>
            <a:off x="1965325" y="2590800"/>
            <a:ext cx="1765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000">
                <a:solidFill>
                  <a:srgbClr val="081D58"/>
                </a:solidFill>
                <a:latin typeface="Arial Black" panose="020B0A04020102020204" pitchFamily="34" charset="0"/>
              </a:rPr>
              <a:t>Upper-level</a:t>
            </a:r>
          </a:p>
          <a:p>
            <a:pPr algn="ctr"/>
            <a:r>
              <a:rPr lang="en-US" altLang="en-US" sz="2000">
                <a:solidFill>
                  <a:srgbClr val="081D58"/>
                </a:solidFill>
                <a:latin typeface="Arial Black" panose="020B0A04020102020204" pitchFamily="34" charset="0"/>
              </a:rPr>
              <a:t>Flow</a:t>
            </a:r>
          </a:p>
        </p:txBody>
      </p:sp>
      <p:sp>
        <p:nvSpPr>
          <p:cNvPr id="103435" name="Text Box 11"/>
          <p:cNvSpPr txBox="1">
            <a:spLocks noChangeArrowheads="1"/>
          </p:cNvSpPr>
          <p:nvPr/>
        </p:nvSpPr>
        <p:spPr bwMode="auto">
          <a:xfrm>
            <a:off x="3886200" y="6096000"/>
            <a:ext cx="919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2000">
                <a:solidFill>
                  <a:srgbClr val="081D58"/>
                </a:solidFill>
                <a:latin typeface="Arial Black" panose="020B0A04020102020204" pitchFamily="34" charset="0"/>
              </a:rPr>
              <a:t>Gust</a:t>
            </a:r>
          </a:p>
          <a:p>
            <a:r>
              <a:rPr lang="en-US" altLang="en-US" sz="2000">
                <a:solidFill>
                  <a:srgbClr val="081D58"/>
                </a:solidFill>
                <a:latin typeface="Arial Black" panose="020B0A04020102020204" pitchFamily="34" charset="0"/>
              </a:rPr>
              <a:t>Front</a:t>
            </a:r>
            <a:endParaRPr lang="en-US" altLang="en-US" sz="2000">
              <a:solidFill>
                <a:srgbClr val="FFFFFF"/>
              </a:solidFill>
              <a:latin typeface="Arial Black" panose="020B0A04020102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Bernoulli’s Equation</a:t>
            </a:r>
            <a:endParaRPr lang="en-US" dirty="0"/>
          </a:p>
        </p:txBody>
      </p:sp>
      <p:sp>
        <p:nvSpPr>
          <p:cNvPr id="3" name="Content Placeholder 2"/>
          <p:cNvSpPr>
            <a:spLocks noGrp="1"/>
          </p:cNvSpPr>
          <p:nvPr>
            <p:ph idx="1"/>
          </p:nvPr>
        </p:nvSpPr>
        <p:spPr>
          <a:xfrm>
            <a:off x="1901638" y="3505200"/>
            <a:ext cx="5715000" cy="2667000"/>
          </a:xfrm>
        </p:spPr>
        <p:txBody>
          <a:bodyPr/>
          <a:lstStyle/>
          <a:p>
            <a:r>
              <a:rPr lang="en-US" sz="2000" dirty="0" smtClean="0"/>
              <a:t>Where velocity us low, pressure is high</a:t>
            </a:r>
            <a:endParaRPr lang="en-US" sz="2000" dirty="0"/>
          </a:p>
        </p:txBody>
      </p:sp>
      <p:graphicFrame>
        <p:nvGraphicFramePr>
          <p:cNvPr id="4" name="Object 3"/>
          <p:cNvGraphicFramePr>
            <a:graphicFrameLocks noChangeAspect="1"/>
          </p:cNvGraphicFramePr>
          <p:nvPr>
            <p:extLst>
              <p:ext uri="{D42A27DB-BD31-4B8C-83A1-F6EECF244321}">
                <p14:modId xmlns:p14="http://schemas.microsoft.com/office/powerpoint/2010/main" val="2077487302"/>
              </p:ext>
            </p:extLst>
          </p:nvPr>
        </p:nvGraphicFramePr>
        <p:xfrm>
          <a:off x="1981200" y="1828800"/>
          <a:ext cx="5657850" cy="1143000"/>
        </p:xfrm>
        <a:graphic>
          <a:graphicData uri="http://schemas.openxmlformats.org/presentationml/2006/ole">
            <mc:AlternateContent xmlns:mc="http://schemas.openxmlformats.org/markup-compatibility/2006">
              <mc:Choice xmlns:v="urn:schemas-microsoft-com:vml" Requires="v">
                <p:oleObj spid="_x0000_s91139" name="Equation" r:id="rId3" imgW="2514600" imgH="507960" progId="Equation.DSMT4">
                  <p:embed/>
                </p:oleObj>
              </mc:Choice>
              <mc:Fallback>
                <p:oleObj name="Equation" r:id="rId3" imgW="2514600" imgH="507960" progId="Equation.DSMT4">
                  <p:embed/>
                  <p:pic>
                    <p:nvPicPr>
                      <p:cNvPr id="0" name=""/>
                      <p:cNvPicPr/>
                      <p:nvPr/>
                    </p:nvPicPr>
                    <p:blipFill>
                      <a:blip r:embed="rId4"/>
                      <a:stretch>
                        <a:fillRect/>
                      </a:stretch>
                    </p:blipFill>
                    <p:spPr>
                      <a:xfrm>
                        <a:off x="1981200" y="1828800"/>
                        <a:ext cx="5657850" cy="1143000"/>
                      </a:xfrm>
                      <a:prstGeom prst="rect">
                        <a:avLst/>
                      </a:prstGeom>
                    </p:spPr>
                  </p:pic>
                </p:oleObj>
              </mc:Fallback>
            </mc:AlternateContent>
          </a:graphicData>
        </a:graphic>
      </p:graphicFrame>
    </p:spTree>
    <p:extLst>
      <p:ext uri="{BB962C8B-B14F-4D97-AF65-F5344CB8AC3E}">
        <p14:creationId xmlns:p14="http://schemas.microsoft.com/office/powerpoint/2010/main" val="2160076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altLang="en-US" smtClean="0"/>
              <a:t>Supercell Storm Dynamics</a:t>
            </a:r>
          </a:p>
        </p:txBody>
      </p:sp>
      <p:sp>
        <p:nvSpPr>
          <p:cNvPr id="104451" name="Rectangle 3"/>
          <p:cNvSpPr>
            <a:spLocks noGrp="1" noChangeArrowheads="1"/>
          </p:cNvSpPr>
          <p:nvPr>
            <p:ph type="body" idx="1"/>
          </p:nvPr>
        </p:nvSpPr>
        <p:spPr>
          <a:xfrm>
            <a:off x="1752600" y="1828800"/>
            <a:ext cx="5410200" cy="4038600"/>
          </a:xfrm>
        </p:spPr>
        <p:txBody>
          <a:bodyPr/>
          <a:lstStyle/>
          <a:p>
            <a:pPr eaLnBrk="1" hangingPunct="1"/>
            <a:r>
              <a:rPr lang="en-US" altLang="en-US" sz="2000" smtClean="0"/>
              <a:t>Environmental Conditions and Storm Types </a:t>
            </a:r>
          </a:p>
          <a:p>
            <a:pPr eaLnBrk="1" hangingPunct="1"/>
            <a:endParaRPr lang="en-US" altLang="en-US" sz="2000" smtClean="0"/>
          </a:p>
          <a:p>
            <a:pPr eaLnBrk="1" hangingPunct="1"/>
            <a:r>
              <a:rPr lang="en-US" altLang="en-US" sz="2000" smtClean="0"/>
              <a:t>Early Development of Rotation</a:t>
            </a:r>
            <a:br>
              <a:rPr lang="en-US" altLang="en-US" sz="2000" smtClean="0"/>
            </a:br>
            <a:endParaRPr lang="en-US" altLang="en-US" sz="2000" smtClean="0"/>
          </a:p>
          <a:p>
            <a:pPr eaLnBrk="1" hangingPunct="1"/>
            <a:r>
              <a:rPr lang="en-US" altLang="en-US" sz="2000" smtClean="0"/>
              <a:t>Storm Splitting</a:t>
            </a:r>
            <a:br>
              <a:rPr lang="en-US" altLang="en-US" sz="2000" smtClean="0"/>
            </a:br>
            <a:endParaRPr lang="en-US" altLang="en-US" sz="2000" smtClean="0"/>
          </a:p>
          <a:p>
            <a:pPr eaLnBrk="1" hangingPunct="1"/>
            <a:r>
              <a:rPr lang="en-US" altLang="en-US" sz="2000" smtClean="0"/>
              <a:t>Helicity </a:t>
            </a:r>
            <a:br>
              <a:rPr lang="en-US" altLang="en-US" sz="2000" smtClean="0"/>
            </a:br>
            <a:endParaRPr lang="en-US" altLang="en-US" sz="2000" smtClean="0"/>
          </a:p>
          <a:p>
            <a:pPr eaLnBrk="1" hangingPunct="1"/>
            <a:r>
              <a:rPr lang="en-US" altLang="en-US" sz="2000" smtClean="0"/>
              <a:t>Tornadic Phase of Supercell Storms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Effect of Environment on Storm Types</a:t>
            </a:r>
          </a:p>
        </p:txBody>
      </p:sp>
      <p:sp>
        <p:nvSpPr>
          <p:cNvPr id="105475" name="Rectangle 3"/>
          <p:cNvSpPr>
            <a:spLocks noGrp="1" noChangeArrowheads="1"/>
          </p:cNvSpPr>
          <p:nvPr>
            <p:ph type="body" idx="1"/>
          </p:nvPr>
        </p:nvSpPr>
        <p:spPr/>
        <p:txBody>
          <a:bodyPr/>
          <a:lstStyle/>
          <a:p>
            <a:pPr eaLnBrk="1" hangingPunct="1"/>
            <a:r>
              <a:rPr lang="en-US" altLang="en-US" sz="1800" dirty="0" smtClean="0"/>
              <a:t>CAPE and Vertical Environmental Wind Shear are the two most important </a:t>
            </a:r>
            <a:r>
              <a:rPr lang="en-US" altLang="en-US" sz="1800" dirty="0" smtClean="0"/>
              <a:t>environmental factors determining </a:t>
            </a:r>
            <a:r>
              <a:rPr lang="en-US" altLang="en-US" sz="1800" dirty="0" smtClean="0"/>
              <a:t>the storm types</a:t>
            </a:r>
          </a:p>
          <a:p>
            <a:pPr eaLnBrk="1" hangingPunct="1"/>
            <a:endParaRPr lang="en-US" altLang="en-US" sz="1800" dirty="0" smtClean="0"/>
          </a:p>
          <a:p>
            <a:pPr eaLnBrk="1" hangingPunct="1"/>
            <a:r>
              <a:rPr lang="en-US" altLang="en-US" sz="1800" dirty="0" smtClean="0"/>
              <a:t>Numerical models have been very effective tools to understand such effects</a:t>
            </a:r>
          </a:p>
          <a:p>
            <a:pPr eaLnBrk="1" hangingPunct="1"/>
            <a:endParaRPr lang="en-US" altLang="en-US" sz="1800" dirty="0" smtClean="0"/>
          </a:p>
          <a:p>
            <a:pPr eaLnBrk="1" hangingPunct="1"/>
            <a:r>
              <a:rPr lang="en-US" altLang="en-US" sz="1800" dirty="0" smtClean="0"/>
              <a:t>In general, single cell storms occur in environment with little vertical shear</a:t>
            </a:r>
          </a:p>
          <a:p>
            <a:pPr eaLnBrk="1" hangingPunct="1"/>
            <a:endParaRPr lang="en-US" altLang="en-US" sz="1800" dirty="0" smtClean="0"/>
          </a:p>
          <a:p>
            <a:pPr eaLnBrk="1" hangingPunct="1"/>
            <a:r>
              <a:rPr lang="en-US" altLang="en-US" sz="1800" dirty="0" err="1" smtClean="0"/>
              <a:t>Multicell</a:t>
            </a:r>
            <a:r>
              <a:rPr lang="en-US" altLang="en-US" sz="1800" dirty="0" smtClean="0"/>
              <a:t> storms occur in environment with moderate vertical shear</a:t>
            </a:r>
          </a:p>
          <a:p>
            <a:pPr eaLnBrk="1" hangingPunct="1"/>
            <a:endParaRPr lang="en-US" altLang="en-US" sz="1800" dirty="0" smtClean="0"/>
          </a:p>
          <a:p>
            <a:pPr eaLnBrk="1" hangingPunct="1"/>
            <a:r>
              <a:rPr lang="en-US" altLang="en-US" sz="1800" dirty="0" smtClean="0"/>
              <a:t>Supercell storms occur in environment with strong vertical shear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762000"/>
            <a:ext cx="2743200" cy="533400"/>
          </a:xfrm>
        </p:spPr>
        <p:txBody>
          <a:bodyPr/>
          <a:lstStyle/>
          <a:p>
            <a:pPr eaLnBrk="1" hangingPunct="1"/>
            <a:r>
              <a:rPr lang="en-US" altLang="en-US" sz="2800" smtClean="0">
                <a:solidFill>
                  <a:schemeClr val="bg1"/>
                </a:solidFill>
              </a:rPr>
              <a:t>Numerical Experiments of Weisman and Klemp (1982)</a:t>
            </a:r>
          </a:p>
        </p:txBody>
      </p:sp>
      <p:pic>
        <p:nvPicPr>
          <p:cNvPr id="106499" name="Picture 4" descr="stormtyp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2400"/>
            <a:ext cx="57245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5"/>
          <p:cNvSpPr txBox="1">
            <a:spLocks noChangeArrowheads="1"/>
          </p:cNvSpPr>
          <p:nvPr/>
        </p:nvSpPr>
        <p:spPr bwMode="auto">
          <a:xfrm>
            <a:off x="533400" y="2438400"/>
            <a:ext cx="2682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rgbClr val="000000"/>
                </a:solidFill>
              </a:rPr>
              <a:t>Vertical wind profiles with </a:t>
            </a:r>
            <a:r>
              <a:rPr lang="en-US" altLang="en-US" sz="2000">
                <a:solidFill>
                  <a:srgbClr val="FF0000"/>
                </a:solidFill>
              </a:rPr>
              <a:t>unidirectional shear </a:t>
            </a:r>
            <a:r>
              <a:rPr lang="en-US" altLang="en-US" sz="2000">
                <a:solidFill>
                  <a:srgbClr val="000000"/>
                </a:solidFill>
              </a:rPr>
              <a:t>of different magnitudes</a:t>
            </a:r>
          </a:p>
          <a:p>
            <a:pPr eaLnBrk="1" hangingPunct="1"/>
            <a:endParaRPr lang="en-US" altLang="en-US" sz="2000">
              <a:solidFill>
                <a:srgbClr val="000000"/>
              </a:solidFill>
            </a:endParaRPr>
          </a:p>
          <a:p>
            <a:pPr eaLnBrk="1" hangingPunct="1"/>
            <a:r>
              <a:rPr lang="en-US" altLang="en-US" sz="2000">
                <a:solidFill>
                  <a:srgbClr val="000000"/>
                </a:solidFill>
              </a:rPr>
              <a:t>Time series of max w for 5 experiments</a:t>
            </a:r>
          </a:p>
          <a:p>
            <a:pPr eaLnBrk="1" hangingPunct="1"/>
            <a:endParaRPr lang="en-US" altLang="en-US">
              <a:solidFill>
                <a:srgbClr val="000000"/>
              </a:solidFill>
            </a:endParaRPr>
          </a:p>
          <a:p>
            <a:pPr eaLnBrk="1" hangingPunct="1"/>
            <a:r>
              <a:rPr lang="en-US" altLang="en-US" sz="2000">
                <a:solidFill>
                  <a:srgbClr val="000000"/>
                </a:solidFill>
              </a:rPr>
              <a:t>Supercell behavior is observed with u</a:t>
            </a:r>
            <a:r>
              <a:rPr lang="en-US" altLang="en-US" sz="2000" baseline="-25000">
                <a:solidFill>
                  <a:srgbClr val="000000"/>
                </a:solidFill>
              </a:rPr>
              <a:t>s</a:t>
            </a:r>
            <a:r>
              <a:rPr lang="en-US" altLang="en-US" sz="2000">
                <a:solidFill>
                  <a:srgbClr val="000000"/>
                </a:solidFill>
              </a:rPr>
              <a:t> =25, 35 and 45m/s cases – quasi-steady updraft is found</a:t>
            </a:r>
          </a:p>
        </p:txBody>
      </p:sp>
      <p:sp>
        <p:nvSpPr>
          <p:cNvPr id="106501" name="Line 6"/>
          <p:cNvSpPr>
            <a:spLocks noChangeShapeType="1"/>
          </p:cNvSpPr>
          <p:nvPr/>
        </p:nvSpPr>
        <p:spPr bwMode="auto">
          <a:xfrm flipV="1">
            <a:off x="2438400" y="1524000"/>
            <a:ext cx="1981200" cy="1371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502" name="Line 7"/>
          <p:cNvSpPr>
            <a:spLocks noChangeShapeType="1"/>
          </p:cNvSpPr>
          <p:nvPr/>
        </p:nvSpPr>
        <p:spPr bwMode="auto">
          <a:xfrm>
            <a:off x="3124200" y="4343400"/>
            <a:ext cx="10668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0" y="609600"/>
            <a:ext cx="3352800" cy="533400"/>
          </a:xfrm>
        </p:spPr>
        <p:txBody>
          <a:bodyPr/>
          <a:lstStyle/>
          <a:p>
            <a:pPr eaLnBrk="1" hangingPunct="1"/>
            <a:r>
              <a:rPr lang="en-US" altLang="en-US" smtClean="0">
                <a:solidFill>
                  <a:schemeClr val="bg1"/>
                </a:solidFill>
              </a:rPr>
              <a:t>Results from u = 15m/s and 35 m/s cases</a:t>
            </a:r>
          </a:p>
        </p:txBody>
      </p:sp>
      <p:sp>
        <p:nvSpPr>
          <p:cNvPr id="107523" name="Rectangle 3"/>
          <p:cNvSpPr>
            <a:spLocks noGrp="1" noChangeArrowheads="1"/>
          </p:cNvSpPr>
          <p:nvPr>
            <p:ph type="body" idx="1"/>
          </p:nvPr>
        </p:nvSpPr>
        <p:spPr>
          <a:xfrm>
            <a:off x="457200" y="1295400"/>
            <a:ext cx="3657600" cy="4267200"/>
          </a:xfrm>
          <a:extLst>
            <a:ext uri="{91240B29-F687-4F45-9708-019B960494DF}">
              <a14:hiddenLine xmlns:a14="http://schemas.microsoft.com/office/drawing/2010/main" w="9525">
                <a:solidFill>
                  <a:srgbClr val="FF0000"/>
                </a:solidFill>
                <a:miter lim="800000"/>
                <a:headEnd/>
                <a:tailEnd/>
              </a14:hiddenLine>
            </a:ext>
          </a:extLst>
        </p:spPr>
        <p:txBody>
          <a:bodyPr/>
          <a:lstStyle/>
          <a:p>
            <a:pPr eaLnBrk="1" hangingPunct="1">
              <a:lnSpc>
                <a:spcPct val="90000"/>
              </a:lnSpc>
            </a:pPr>
            <a:r>
              <a:rPr lang="en-US" altLang="en-US" sz="1400" b="1" smtClean="0">
                <a:solidFill>
                  <a:schemeClr val="bg1"/>
                </a:solidFill>
              </a:rPr>
              <a:t>Multicell case (left) with u =15 m/s and supercell case (right) with u = 35m/s.</a:t>
            </a:r>
          </a:p>
          <a:p>
            <a:pPr eaLnBrk="1" hangingPunct="1">
              <a:lnSpc>
                <a:spcPct val="90000"/>
              </a:lnSpc>
            </a:pPr>
            <a:endParaRPr lang="en-US" altLang="en-US" sz="1400" b="1" smtClean="0">
              <a:solidFill>
                <a:schemeClr val="bg1"/>
              </a:solidFill>
            </a:endParaRPr>
          </a:p>
          <a:p>
            <a:pPr eaLnBrk="1" hangingPunct="1">
              <a:lnSpc>
                <a:spcPct val="90000"/>
              </a:lnSpc>
            </a:pPr>
            <a:r>
              <a:rPr lang="en-US" altLang="en-US" sz="1400" b="1" smtClean="0">
                <a:solidFill>
                  <a:schemeClr val="bg1"/>
                </a:solidFill>
              </a:rPr>
              <a:t>One the southern half of the computational domain is shown because the fields are symmetric about the central E-W axis</a:t>
            </a:r>
          </a:p>
          <a:p>
            <a:pPr eaLnBrk="1" hangingPunct="1">
              <a:lnSpc>
                <a:spcPct val="90000"/>
              </a:lnSpc>
            </a:pPr>
            <a:endParaRPr lang="en-US" altLang="en-US" sz="1400" b="1" smtClean="0">
              <a:solidFill>
                <a:schemeClr val="bg1"/>
              </a:solidFill>
            </a:endParaRPr>
          </a:p>
          <a:p>
            <a:pPr eaLnBrk="1" hangingPunct="1">
              <a:lnSpc>
                <a:spcPct val="90000"/>
              </a:lnSpc>
            </a:pPr>
            <a:r>
              <a:rPr lang="en-US" altLang="en-US" sz="1400" b="1" smtClean="0">
                <a:solidFill>
                  <a:schemeClr val="bg1"/>
                </a:solidFill>
              </a:rPr>
              <a:t>The </a:t>
            </a:r>
            <a:r>
              <a:rPr lang="en-US" altLang="en-US" sz="1400" b="1" smtClean="0">
                <a:solidFill>
                  <a:srgbClr val="FF0000"/>
                </a:solidFill>
              </a:rPr>
              <a:t>splitting</a:t>
            </a:r>
            <a:r>
              <a:rPr lang="en-US" altLang="en-US" sz="1400" b="1" smtClean="0">
                <a:solidFill>
                  <a:schemeClr val="bg1"/>
                </a:solidFill>
              </a:rPr>
              <a:t> of the initial storm into two (only the southern member is shown).</a:t>
            </a:r>
          </a:p>
          <a:p>
            <a:pPr eaLnBrk="1" hangingPunct="1">
              <a:lnSpc>
                <a:spcPct val="90000"/>
              </a:lnSpc>
            </a:pPr>
            <a:endParaRPr lang="en-US" altLang="en-US" sz="1400" b="1" smtClean="0">
              <a:solidFill>
                <a:schemeClr val="bg1"/>
              </a:solidFill>
            </a:endParaRPr>
          </a:p>
          <a:p>
            <a:pPr eaLnBrk="1" hangingPunct="1">
              <a:lnSpc>
                <a:spcPct val="90000"/>
              </a:lnSpc>
            </a:pPr>
            <a:r>
              <a:rPr lang="en-US" altLang="en-US" sz="1400" b="1" smtClean="0">
                <a:solidFill>
                  <a:schemeClr val="bg1"/>
                </a:solidFill>
              </a:rPr>
              <a:t>The storm splitting is a result of rotational storm dynamics (more later). The member that moves to the right of vertical shear vector is called </a:t>
            </a:r>
            <a:r>
              <a:rPr lang="en-US" altLang="en-US" sz="1400" b="1" smtClean="0">
                <a:solidFill>
                  <a:srgbClr val="FF0000"/>
                </a:solidFill>
              </a:rPr>
              <a:t>right mover</a:t>
            </a:r>
            <a:r>
              <a:rPr lang="en-US" altLang="en-US" sz="1400" b="1" smtClean="0">
                <a:solidFill>
                  <a:schemeClr val="bg1"/>
                </a:solidFill>
              </a:rPr>
              <a:t>, and the other the</a:t>
            </a:r>
            <a:r>
              <a:rPr lang="en-US" altLang="en-US" sz="1400" b="1" smtClean="0">
                <a:solidFill>
                  <a:srgbClr val="FF0000"/>
                </a:solidFill>
              </a:rPr>
              <a:t> left mover</a:t>
            </a:r>
            <a:r>
              <a:rPr lang="en-US" altLang="en-US" sz="1400" b="1" smtClean="0">
                <a:solidFill>
                  <a:schemeClr val="bg1"/>
                </a:solidFill>
              </a:rPr>
              <a:t>.</a:t>
            </a:r>
          </a:p>
          <a:p>
            <a:pPr eaLnBrk="1" hangingPunct="1">
              <a:lnSpc>
                <a:spcPct val="90000"/>
              </a:lnSpc>
            </a:pPr>
            <a:endParaRPr lang="en-US" altLang="en-US" sz="1400" b="1" smtClean="0">
              <a:solidFill>
                <a:schemeClr val="bg1"/>
              </a:solidFill>
            </a:endParaRPr>
          </a:p>
          <a:p>
            <a:pPr eaLnBrk="1" hangingPunct="1">
              <a:lnSpc>
                <a:spcPct val="90000"/>
              </a:lnSpc>
            </a:pPr>
            <a:r>
              <a:rPr lang="en-US" altLang="en-US" sz="1400" b="1" smtClean="0">
                <a:solidFill>
                  <a:schemeClr val="bg1"/>
                </a:solidFill>
              </a:rPr>
              <a:t>When the shear is not unidirectional, i.e., when shear changes direction with height, one of the member will be favored, again due to rotational storm dynamics</a:t>
            </a:r>
          </a:p>
        </p:txBody>
      </p:sp>
      <p:pic>
        <p:nvPicPr>
          <p:cNvPr id="1075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57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172200"/>
            <a:ext cx="4191000" cy="53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854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6200"/>
            <a:ext cx="59817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7" name="Rectangle 2"/>
          <p:cNvSpPr>
            <a:spLocks noGrp="1" noChangeArrowheads="1"/>
          </p:cNvSpPr>
          <p:nvPr>
            <p:ph type="title"/>
          </p:nvPr>
        </p:nvSpPr>
        <p:spPr>
          <a:xfrm>
            <a:off x="762000" y="609600"/>
            <a:ext cx="3200400" cy="533400"/>
          </a:xfrm>
        </p:spPr>
        <p:txBody>
          <a:bodyPr/>
          <a:lstStyle/>
          <a:p>
            <a:pPr eaLnBrk="1" hangingPunct="1"/>
            <a:r>
              <a:rPr lang="en-US" altLang="en-US" sz="2000" b="0" smtClean="0">
                <a:solidFill>
                  <a:schemeClr val="bg1"/>
                </a:solidFill>
              </a:rPr>
              <a:t>Maximum w as a function of CAPE and shear</a:t>
            </a:r>
          </a:p>
        </p:txBody>
      </p:sp>
      <p:sp>
        <p:nvSpPr>
          <p:cNvPr id="108548" name="Rectangle 3"/>
          <p:cNvSpPr>
            <a:spLocks noGrp="1" noChangeArrowheads="1"/>
          </p:cNvSpPr>
          <p:nvPr>
            <p:ph type="body" idx="1"/>
          </p:nvPr>
        </p:nvSpPr>
        <p:spPr>
          <a:xfrm>
            <a:off x="457200" y="1447800"/>
            <a:ext cx="3810000" cy="4800600"/>
          </a:xfrm>
        </p:spPr>
        <p:txBody>
          <a:bodyPr/>
          <a:lstStyle/>
          <a:p>
            <a:pPr eaLnBrk="1" hangingPunct="1">
              <a:lnSpc>
                <a:spcPct val="90000"/>
              </a:lnSpc>
            </a:pPr>
            <a:r>
              <a:rPr lang="en-US" altLang="en-US" smtClean="0">
                <a:solidFill>
                  <a:srgbClr val="000000"/>
                </a:solidFill>
              </a:rPr>
              <a:t>The vertical axis is the low-level qv – higher value corresponds to higher CAPE</a:t>
            </a:r>
          </a:p>
          <a:p>
            <a:pPr eaLnBrk="1" hangingPunct="1">
              <a:lnSpc>
                <a:spcPct val="90000"/>
              </a:lnSpc>
            </a:pPr>
            <a:endParaRPr lang="en-US" altLang="en-US" smtClean="0">
              <a:solidFill>
                <a:srgbClr val="000000"/>
              </a:solidFill>
            </a:endParaRPr>
          </a:p>
          <a:p>
            <a:pPr eaLnBrk="1" hangingPunct="1">
              <a:lnSpc>
                <a:spcPct val="90000"/>
              </a:lnSpc>
            </a:pPr>
            <a:r>
              <a:rPr lang="en-US" altLang="en-US" smtClean="0">
                <a:solidFill>
                  <a:srgbClr val="000000"/>
                </a:solidFill>
              </a:rPr>
              <a:t>First cell intensity increases with CAPE and decreases with shear</a:t>
            </a:r>
          </a:p>
          <a:p>
            <a:pPr eaLnBrk="1" hangingPunct="1">
              <a:lnSpc>
                <a:spcPct val="90000"/>
              </a:lnSpc>
            </a:pPr>
            <a:endParaRPr lang="en-US" altLang="en-US" smtClean="0">
              <a:solidFill>
                <a:srgbClr val="000000"/>
              </a:solidFill>
            </a:endParaRPr>
          </a:p>
          <a:p>
            <a:pPr eaLnBrk="1" hangingPunct="1">
              <a:lnSpc>
                <a:spcPct val="90000"/>
              </a:lnSpc>
            </a:pPr>
            <a:r>
              <a:rPr lang="en-US" altLang="en-US" smtClean="0">
                <a:solidFill>
                  <a:srgbClr val="000000"/>
                </a:solidFill>
              </a:rPr>
              <a:t>Second cell occurs only with moderate shear.</a:t>
            </a:r>
          </a:p>
          <a:p>
            <a:pPr eaLnBrk="1" hangingPunct="1">
              <a:lnSpc>
                <a:spcPct val="90000"/>
              </a:lnSpc>
            </a:pPr>
            <a:endParaRPr lang="en-US" altLang="en-US" smtClean="0">
              <a:solidFill>
                <a:srgbClr val="000000"/>
              </a:solidFill>
            </a:endParaRPr>
          </a:p>
          <a:p>
            <a:pPr eaLnBrk="1" hangingPunct="1">
              <a:lnSpc>
                <a:spcPct val="90000"/>
              </a:lnSpc>
            </a:pPr>
            <a:r>
              <a:rPr lang="en-US" altLang="en-US" smtClean="0">
                <a:solidFill>
                  <a:srgbClr val="000000"/>
                </a:solidFill>
              </a:rPr>
              <a:t>Supercell storm occurs in stronger vertical shear. </a:t>
            </a:r>
          </a:p>
          <a:p>
            <a:pPr eaLnBrk="1" hangingPunct="1">
              <a:lnSpc>
                <a:spcPct val="90000"/>
              </a:lnSpc>
            </a:pPr>
            <a:endParaRPr lang="en-US" altLang="en-US" smtClean="0">
              <a:solidFill>
                <a:srgbClr val="000000"/>
              </a:solidFill>
            </a:endParaRPr>
          </a:p>
          <a:p>
            <a:pPr eaLnBrk="1" hangingPunct="1">
              <a:lnSpc>
                <a:spcPct val="90000"/>
              </a:lnSpc>
            </a:pPr>
            <a:r>
              <a:rPr lang="en-US" altLang="en-US" smtClean="0">
                <a:solidFill>
                  <a:srgbClr val="000000"/>
                </a:solidFill>
              </a:rPr>
              <a:t>Strong updraft can survive in supercells because of the support of pressure perturbations associated with vertical rotation which initially comes from horizontal vorticity in the environment via tilting. </a:t>
            </a:r>
          </a:p>
          <a:p>
            <a:pPr eaLnBrk="1" hangingPunct="1">
              <a:lnSpc>
                <a:spcPct val="90000"/>
              </a:lnSpc>
            </a:pPr>
            <a:endParaRPr lang="en-US" altLang="en-US" smtClean="0">
              <a:solidFill>
                <a:srgbClr val="000000"/>
              </a:solidFill>
            </a:endParaRPr>
          </a:p>
          <a:p>
            <a:pPr eaLnBrk="1" hangingPunct="1">
              <a:lnSpc>
                <a:spcPct val="90000"/>
              </a:lnSpc>
            </a:pPr>
            <a:endParaRPr lang="en-US" altLang="en-US" smtClean="0">
              <a:solidFill>
                <a:srgbClr val="000000"/>
              </a:solidFill>
            </a:endParaRPr>
          </a:p>
        </p:txBody>
      </p:sp>
      <p:sp>
        <p:nvSpPr>
          <p:cNvPr id="108549" name="Text Box 6"/>
          <p:cNvSpPr txBox="1">
            <a:spLocks noChangeArrowheads="1"/>
          </p:cNvSpPr>
          <p:nvPr/>
        </p:nvSpPr>
        <p:spPr bwMode="auto">
          <a:xfrm>
            <a:off x="7543800" y="1524000"/>
            <a:ext cx="1335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solidFill>
                  <a:srgbClr val="FF0000"/>
                </a:solidFill>
              </a:rPr>
              <a:t>Multicell case</a:t>
            </a:r>
          </a:p>
        </p:txBody>
      </p:sp>
      <p:sp>
        <p:nvSpPr>
          <p:cNvPr id="108550" name="Line 7"/>
          <p:cNvSpPr>
            <a:spLocks noChangeShapeType="1"/>
          </p:cNvSpPr>
          <p:nvPr/>
        </p:nvSpPr>
        <p:spPr bwMode="auto">
          <a:xfrm flipH="1">
            <a:off x="7543800" y="1981200"/>
            <a:ext cx="3048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1" name="Line 8"/>
          <p:cNvSpPr>
            <a:spLocks noChangeShapeType="1"/>
          </p:cNvSpPr>
          <p:nvPr/>
        </p:nvSpPr>
        <p:spPr bwMode="auto">
          <a:xfrm flipH="1" flipV="1">
            <a:off x="7391400" y="4267200"/>
            <a:ext cx="6858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552" name="Rectangle 9"/>
          <p:cNvSpPr>
            <a:spLocks noChangeArrowheads="1"/>
          </p:cNvSpPr>
          <p:nvPr/>
        </p:nvSpPr>
        <p:spPr bwMode="auto">
          <a:xfrm>
            <a:off x="7543800" y="4495800"/>
            <a:ext cx="13557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solidFill>
                  <a:srgbClr val="FF0000"/>
                </a:solidFill>
              </a:rPr>
              <a:t>Supercell case</a:t>
            </a:r>
          </a:p>
        </p:txBody>
      </p:sp>
      <p:sp>
        <p:nvSpPr>
          <p:cNvPr id="108553" name="Line 10"/>
          <p:cNvSpPr>
            <a:spLocks noChangeShapeType="1"/>
          </p:cNvSpPr>
          <p:nvPr/>
        </p:nvSpPr>
        <p:spPr bwMode="auto">
          <a:xfrm flipH="1" flipV="1">
            <a:off x="7467600" y="990600"/>
            <a:ext cx="533400" cy="533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0" y="457200"/>
            <a:ext cx="4038600" cy="533400"/>
          </a:xfrm>
        </p:spPr>
        <p:txBody>
          <a:bodyPr/>
          <a:lstStyle/>
          <a:p>
            <a:pPr eaLnBrk="1" hangingPunct="1"/>
            <a:r>
              <a:rPr lang="en-US" altLang="en-US" smtClean="0">
                <a:solidFill>
                  <a:srgbClr val="000000"/>
                </a:solidFill>
              </a:rPr>
              <a:t>Generation of vertical vorticity via tilting</a:t>
            </a:r>
          </a:p>
        </p:txBody>
      </p:sp>
      <p:sp>
        <p:nvSpPr>
          <p:cNvPr id="109571" name="Rectangle 3"/>
          <p:cNvSpPr>
            <a:spLocks noGrp="1" noChangeArrowheads="1"/>
          </p:cNvSpPr>
          <p:nvPr>
            <p:ph type="body" idx="1"/>
          </p:nvPr>
        </p:nvSpPr>
        <p:spPr/>
        <p:txBody>
          <a:bodyPr/>
          <a:lstStyle/>
          <a:p>
            <a:pPr eaLnBrk="1" hangingPunct="1"/>
            <a:endParaRPr lang="en-US" altLang="en-US" smtClean="0">
              <a:solidFill>
                <a:srgbClr val="000000"/>
              </a:solidFill>
            </a:endParaRPr>
          </a:p>
          <a:p>
            <a:pPr eaLnBrk="1" hangingPunct="1"/>
            <a:endParaRPr lang="en-US" altLang="en-US" smtClean="0"/>
          </a:p>
          <a:p>
            <a:pPr eaLnBrk="1" hangingPunct="1"/>
            <a:endParaRPr lang="en-US" altLang="en-US" smtClean="0"/>
          </a:p>
          <a:p>
            <a:pPr eaLnBrk="1" hangingPunct="1"/>
            <a:endParaRPr lang="en-US" altLang="en-US" smtClean="0"/>
          </a:p>
        </p:txBody>
      </p:sp>
      <p:pic>
        <p:nvPicPr>
          <p:cNvPr id="1095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3"/>
            <a:ext cx="5129213" cy="658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95600"/>
            <a:ext cx="43434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533400" y="609600"/>
            <a:ext cx="5334000" cy="533400"/>
          </a:xfrm>
        </p:spPr>
        <p:txBody>
          <a:bodyPr/>
          <a:lstStyle/>
          <a:p>
            <a:pPr eaLnBrk="1" hangingPunct="1"/>
            <a:r>
              <a:rPr lang="en-US" altLang="en-US" smtClean="0"/>
              <a:t>Structure of Classic Supercell Storm –</a:t>
            </a:r>
            <a:br>
              <a:rPr lang="en-US" altLang="en-US" smtClean="0"/>
            </a:br>
            <a:r>
              <a:rPr lang="en-US" altLang="en-US" smtClean="0"/>
              <a:t>Horizontal cross-section</a:t>
            </a:r>
          </a:p>
        </p:txBody>
      </p:sp>
      <p:sp>
        <p:nvSpPr>
          <p:cNvPr id="48131" name="Rectangle 3"/>
          <p:cNvSpPr>
            <a:spLocks noGrp="1" noChangeArrowheads="1"/>
          </p:cNvSpPr>
          <p:nvPr>
            <p:ph type="body" idx="1"/>
          </p:nvPr>
        </p:nvSpPr>
        <p:spPr>
          <a:xfrm>
            <a:off x="304800" y="1905000"/>
            <a:ext cx="4343400" cy="4038600"/>
          </a:xfrm>
        </p:spPr>
        <p:txBody>
          <a:bodyPr/>
          <a:lstStyle/>
          <a:p>
            <a:pPr eaLnBrk="1" hangingPunct="1">
              <a:lnSpc>
                <a:spcPct val="90000"/>
              </a:lnSpc>
            </a:pPr>
            <a:r>
              <a:rPr lang="en-US" altLang="en-US" smtClean="0"/>
              <a:t>A horizontal, low-level cross-section of a "classic" supercell. </a:t>
            </a:r>
            <a:br>
              <a:rPr lang="en-US" altLang="en-US" smtClean="0"/>
            </a:br>
            <a:endParaRPr lang="en-US" altLang="en-US" smtClean="0"/>
          </a:p>
          <a:p>
            <a:pPr eaLnBrk="1" hangingPunct="1">
              <a:lnSpc>
                <a:spcPct val="90000"/>
              </a:lnSpc>
            </a:pPr>
            <a:r>
              <a:rPr lang="en-US" altLang="en-US" smtClean="0"/>
              <a:t>The storm is characterized by a large precipitation area on radar, and a pendant or hook-shaped echo wrapping cyclonically around the updraft area. Note the position of the updraft and the gust front wave. </a:t>
            </a:r>
            <a:br>
              <a:rPr lang="en-US" altLang="en-US" smtClean="0"/>
            </a:br>
            <a:endParaRPr lang="en-US" altLang="en-US" smtClean="0"/>
          </a:p>
          <a:p>
            <a:pPr eaLnBrk="1" hangingPunct="1">
              <a:lnSpc>
                <a:spcPct val="90000"/>
              </a:lnSpc>
            </a:pPr>
            <a:r>
              <a:rPr lang="en-US" altLang="en-US" smtClean="0"/>
              <a:t>The intense updraft suspends precipitation particles above it, with rain and hail eventually blown off of the updraft summit and downwind by the strong winds aloft.</a:t>
            </a:r>
            <a:br>
              <a:rPr lang="en-US" altLang="en-US" smtClean="0"/>
            </a:br>
            <a:endParaRPr lang="en-US" altLang="en-US" smtClean="0"/>
          </a:p>
          <a:p>
            <a:pPr eaLnBrk="1" hangingPunct="1">
              <a:lnSpc>
                <a:spcPct val="90000"/>
              </a:lnSpc>
            </a:pPr>
            <a:r>
              <a:rPr lang="en-US" altLang="en-US" smtClean="0"/>
              <a:t>Updraft rotation results in the gust front wave pattern, with warm surface air supplying a continual feed of moisture to the storm. </a:t>
            </a:r>
          </a:p>
        </p:txBody>
      </p:sp>
      <p:pic>
        <p:nvPicPr>
          <p:cNvPr id="48132" name="Picture 5" descr="sc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14600"/>
            <a:ext cx="41370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0"/>
            <a:ext cx="7772400" cy="762000"/>
          </a:xfrm>
        </p:spPr>
        <p:txBody>
          <a:bodyPr/>
          <a:lstStyle/>
          <a:p>
            <a:pPr eaLnBrk="1" hangingPunct="1"/>
            <a:r>
              <a:rPr lang="en-US" altLang="en-US" smtClean="0"/>
              <a:t>Supercell Structure</a:t>
            </a:r>
          </a:p>
        </p:txBody>
      </p:sp>
      <p:pic>
        <p:nvPicPr>
          <p:cNvPr id="49155" name="Picture 3" descr="mes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300" y="733425"/>
            <a:ext cx="6553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4"/>
          <p:cNvSpPr txBox="1">
            <a:spLocks noChangeArrowheads="1"/>
          </p:cNvSpPr>
          <p:nvPr/>
        </p:nvSpPr>
        <p:spPr bwMode="auto">
          <a:xfrm>
            <a:off x="5105400" y="4876800"/>
            <a:ext cx="12223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solidFill>
                  <a:srgbClr val="FF0000"/>
                </a:solidFill>
                <a:latin typeface="Arial Black" panose="020B0A04020102020204" pitchFamily="34" charset="0"/>
              </a:rPr>
              <a:t>Inflow</a:t>
            </a:r>
          </a:p>
        </p:txBody>
      </p:sp>
      <p:sp>
        <p:nvSpPr>
          <p:cNvPr id="49157" name="Text Box 7"/>
          <p:cNvSpPr txBox="1">
            <a:spLocks noChangeArrowheads="1"/>
          </p:cNvSpPr>
          <p:nvPr/>
        </p:nvSpPr>
        <p:spPr bwMode="auto">
          <a:xfrm>
            <a:off x="0" y="6216650"/>
            <a:ext cx="8686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b="1">
                <a:solidFill>
                  <a:schemeClr val="bg1"/>
                </a:solidFill>
              </a:rPr>
              <a:t>From: Bluestein, </a:t>
            </a:r>
            <a:r>
              <a:rPr lang="en-US" altLang="en-US" sz="1800" b="1" i="1">
                <a:solidFill>
                  <a:schemeClr val="bg1"/>
                </a:solidFill>
              </a:rPr>
              <a:t>Synoptic-Dynamic Meteorology -- Volume II</a:t>
            </a:r>
            <a:endParaRPr lang="en-US" altLang="en-US" sz="1800" b="1">
              <a:solidFill>
                <a:schemeClr val="bg1"/>
              </a:solidFill>
            </a:endParaRPr>
          </a:p>
        </p:txBody>
      </p:sp>
      <p:sp>
        <p:nvSpPr>
          <p:cNvPr id="49158" name="Text Box 8"/>
          <p:cNvSpPr txBox="1">
            <a:spLocks noChangeArrowheads="1"/>
          </p:cNvSpPr>
          <p:nvPr/>
        </p:nvSpPr>
        <p:spPr bwMode="auto">
          <a:xfrm>
            <a:off x="4343400" y="3730625"/>
            <a:ext cx="14605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FF0000"/>
                </a:solidFill>
                <a:latin typeface="Arial Black" panose="020B0A04020102020204" pitchFamily="34" charset="0"/>
              </a:rPr>
              <a:t>Mesocyclone</a:t>
            </a:r>
          </a:p>
        </p:txBody>
      </p:sp>
      <p:sp>
        <p:nvSpPr>
          <p:cNvPr id="49159" name="Line 9"/>
          <p:cNvSpPr>
            <a:spLocks noChangeShapeType="1"/>
          </p:cNvSpPr>
          <p:nvPr/>
        </p:nvSpPr>
        <p:spPr bwMode="auto">
          <a:xfrm flipH="1" flipV="1">
            <a:off x="3352800" y="3657600"/>
            <a:ext cx="990600" cy="15240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0" name="Text Box 10"/>
          <p:cNvSpPr txBox="1">
            <a:spLocks noChangeArrowheads="1"/>
          </p:cNvSpPr>
          <p:nvPr/>
        </p:nvSpPr>
        <p:spPr bwMode="auto">
          <a:xfrm>
            <a:off x="3733800" y="2057400"/>
            <a:ext cx="1379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200">
                <a:solidFill>
                  <a:srgbClr val="FF0000"/>
                </a:solidFill>
                <a:latin typeface="Arial Black" panose="020B0A04020102020204" pitchFamily="34" charset="0"/>
              </a:rPr>
              <a:t>Forward Flank</a:t>
            </a:r>
          </a:p>
          <a:p>
            <a:pPr algn="ctr" eaLnBrk="1" hangingPunct="1"/>
            <a:r>
              <a:rPr lang="en-US" altLang="en-US" sz="1200">
                <a:solidFill>
                  <a:srgbClr val="FF0000"/>
                </a:solidFill>
                <a:latin typeface="Arial Black" panose="020B0A04020102020204" pitchFamily="34" charset="0"/>
              </a:rPr>
              <a:t>Downdraft</a:t>
            </a:r>
          </a:p>
        </p:txBody>
      </p:sp>
      <p:sp>
        <p:nvSpPr>
          <p:cNvPr id="49161" name="Text Box 11"/>
          <p:cNvSpPr txBox="1">
            <a:spLocks noChangeArrowheads="1"/>
          </p:cNvSpPr>
          <p:nvPr/>
        </p:nvSpPr>
        <p:spPr bwMode="auto">
          <a:xfrm>
            <a:off x="1597025" y="3810000"/>
            <a:ext cx="108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200">
                <a:solidFill>
                  <a:srgbClr val="FF0000"/>
                </a:solidFill>
                <a:latin typeface="Arial Black" panose="020B0A04020102020204" pitchFamily="34" charset="0"/>
              </a:rPr>
              <a:t>Rear Flank</a:t>
            </a:r>
          </a:p>
          <a:p>
            <a:pPr algn="ctr" eaLnBrk="1" hangingPunct="1"/>
            <a:r>
              <a:rPr lang="en-US" altLang="en-US" sz="1200">
                <a:solidFill>
                  <a:srgbClr val="FF0000"/>
                </a:solidFill>
                <a:latin typeface="Arial Black" panose="020B0A04020102020204" pitchFamily="34" charset="0"/>
              </a:rPr>
              <a:t>Downdraft</a:t>
            </a:r>
          </a:p>
        </p:txBody>
      </p:sp>
      <p:sp>
        <p:nvSpPr>
          <p:cNvPr id="49162" name="Text Box 12"/>
          <p:cNvSpPr txBox="1">
            <a:spLocks noChangeArrowheads="1"/>
          </p:cNvSpPr>
          <p:nvPr/>
        </p:nvSpPr>
        <p:spPr bwMode="auto">
          <a:xfrm>
            <a:off x="1770063" y="4800600"/>
            <a:ext cx="1344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200">
                <a:solidFill>
                  <a:srgbClr val="FF0000"/>
                </a:solidFill>
                <a:latin typeface="Arial Black" panose="020B0A04020102020204" pitchFamily="34" charset="0"/>
              </a:rPr>
              <a:t>Flanking Line/</a:t>
            </a:r>
          </a:p>
          <a:p>
            <a:pPr algn="ctr" eaLnBrk="1" hangingPunct="1"/>
            <a:r>
              <a:rPr lang="en-US" altLang="en-US" sz="1200">
                <a:solidFill>
                  <a:srgbClr val="FF0000"/>
                </a:solidFill>
                <a:latin typeface="Arial Black" panose="020B0A04020102020204" pitchFamily="34" charset="0"/>
              </a:rPr>
              <a:t>Gust Front</a:t>
            </a:r>
          </a:p>
        </p:txBody>
      </p:sp>
      <p:sp>
        <p:nvSpPr>
          <p:cNvPr id="49163" name="Text Box 13"/>
          <p:cNvSpPr txBox="1">
            <a:spLocks noChangeArrowheads="1"/>
          </p:cNvSpPr>
          <p:nvPr/>
        </p:nvSpPr>
        <p:spPr bwMode="auto">
          <a:xfrm>
            <a:off x="2286000" y="2743200"/>
            <a:ext cx="987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FF0000"/>
                </a:solidFill>
                <a:latin typeface="Arial Black" panose="020B0A04020102020204" pitchFamily="34" charset="0"/>
              </a:rPr>
              <a:t>Tornado</a:t>
            </a:r>
          </a:p>
        </p:txBody>
      </p:sp>
      <p:sp>
        <p:nvSpPr>
          <p:cNvPr id="49164" name="Line 14"/>
          <p:cNvSpPr>
            <a:spLocks noChangeShapeType="1"/>
          </p:cNvSpPr>
          <p:nvPr/>
        </p:nvSpPr>
        <p:spPr bwMode="auto">
          <a:xfrm>
            <a:off x="2819400" y="2971800"/>
            <a:ext cx="381000" cy="83820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165" name="Text Box 15"/>
          <p:cNvSpPr txBox="1">
            <a:spLocks noChangeArrowheads="1"/>
          </p:cNvSpPr>
          <p:nvPr/>
        </p:nvSpPr>
        <p:spPr bwMode="auto">
          <a:xfrm>
            <a:off x="3810000" y="5029200"/>
            <a:ext cx="1114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solidFill>
                  <a:srgbClr val="FF0000"/>
                </a:solidFill>
                <a:latin typeface="Arial Black" panose="020B0A04020102020204" pitchFamily="34" charset="0"/>
              </a:rPr>
              <a:t>Gustnado</a:t>
            </a:r>
          </a:p>
        </p:txBody>
      </p:sp>
      <p:sp>
        <p:nvSpPr>
          <p:cNvPr id="49166" name="Line 16"/>
          <p:cNvSpPr>
            <a:spLocks noChangeShapeType="1"/>
          </p:cNvSpPr>
          <p:nvPr/>
        </p:nvSpPr>
        <p:spPr bwMode="auto">
          <a:xfrm flipH="1" flipV="1">
            <a:off x="3581400" y="4343400"/>
            <a:ext cx="685800" cy="685800"/>
          </a:xfrm>
          <a:prstGeom prst="line">
            <a:avLst/>
          </a:prstGeom>
          <a:noFill/>
          <a:ln w="57150">
            <a:solidFill>
              <a:srgbClr val="FF00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mtClean="0"/>
              <a:t>Structure of Classic Supercell Storm - Side view</a:t>
            </a:r>
          </a:p>
        </p:txBody>
      </p:sp>
      <p:sp>
        <p:nvSpPr>
          <p:cNvPr id="50179" name="Rectangle 3"/>
          <p:cNvSpPr>
            <a:spLocks noGrp="1" noChangeArrowheads="1"/>
          </p:cNvSpPr>
          <p:nvPr>
            <p:ph type="body" idx="1"/>
          </p:nvPr>
        </p:nvSpPr>
        <p:spPr>
          <a:xfrm>
            <a:off x="228600" y="1524000"/>
            <a:ext cx="4419600" cy="5486400"/>
          </a:xfrm>
        </p:spPr>
        <p:txBody>
          <a:bodyPr/>
          <a:lstStyle/>
          <a:p>
            <a:pPr eaLnBrk="1" hangingPunct="1"/>
            <a:r>
              <a:rPr lang="en-US" altLang="en-US" smtClean="0"/>
              <a:t>A westward view of the classic supercell reveals the wall cloud beneath the intense updraft core and an inflow tail cloud on the rainy downdraft side of the wall cloud. Wall clouds tend to develop beneath the north side of the supercell rain-free base, although other configurations occur. </a:t>
            </a:r>
          </a:p>
          <a:p>
            <a:pPr algn="ctr" eaLnBrk="1" hangingPunct="1">
              <a:buFontTx/>
              <a:buNone/>
            </a:pPr>
            <a:r>
              <a:rPr lang="en-US" altLang="en-US" smtClean="0"/>
              <a:t>  </a:t>
            </a:r>
          </a:p>
          <a:p>
            <a:pPr eaLnBrk="1" hangingPunct="1"/>
            <a:r>
              <a:rPr lang="en-US" altLang="en-US" smtClean="0"/>
              <a:t>Observe the nearly vertical, "vaulted" appearance of the cloud boundary on the north side of the Cb and adjacent to the visible precipitation area. A sharp boundary between downdraft and rotating updraft results in this appearance. </a:t>
            </a:r>
            <a:br>
              <a:rPr lang="en-US" altLang="en-US" smtClean="0"/>
            </a:br>
            <a:endParaRPr lang="en-US" altLang="en-US" smtClean="0"/>
          </a:p>
          <a:p>
            <a:pPr eaLnBrk="1" hangingPunct="1"/>
            <a:r>
              <a:rPr lang="en-US" altLang="en-US" smtClean="0"/>
              <a:t>Note the anvil overhang on the upwind (southwest) side of the storm and the overshooting top, both visual clues as to the intensity of the updraft. </a:t>
            </a:r>
          </a:p>
        </p:txBody>
      </p:sp>
      <p:grpSp>
        <p:nvGrpSpPr>
          <p:cNvPr id="50180" name="Group 6"/>
          <p:cNvGrpSpPr>
            <a:grpSpLocks/>
          </p:cNvGrpSpPr>
          <p:nvPr/>
        </p:nvGrpSpPr>
        <p:grpSpPr bwMode="auto">
          <a:xfrm>
            <a:off x="4648200" y="1981200"/>
            <a:ext cx="3895725" cy="3800475"/>
            <a:chOff x="447675" y="1381125"/>
            <a:chExt cx="8224838" cy="4960938"/>
          </a:xfrm>
        </p:grpSpPr>
        <p:pic>
          <p:nvPicPr>
            <p:cNvPr id="50181" name="Picture 3"/>
            <p:cNvPicPr>
              <a:picLocks noChangeAspect="1" noChangeArrowheads="1"/>
            </p:cNvPicPr>
            <p:nvPr/>
          </p:nvPicPr>
          <p:blipFill>
            <a:blip r:embed="rId2">
              <a:extLst>
                <a:ext uri="{28A0092B-C50C-407E-A947-70E740481C1C}">
                  <a14:useLocalDpi xmlns:a14="http://schemas.microsoft.com/office/drawing/2010/main" val="0"/>
                </a:ext>
              </a:extLst>
            </a:blip>
            <a:srcRect t="7835"/>
            <a:stretch>
              <a:fillRect/>
            </a:stretch>
          </p:blipFill>
          <p:spPr bwMode="auto">
            <a:xfrm>
              <a:off x="447675" y="1381125"/>
              <a:ext cx="8224838" cy="496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2" name="Group 4"/>
            <p:cNvGrpSpPr>
              <a:grpSpLocks/>
            </p:cNvGrpSpPr>
            <p:nvPr/>
          </p:nvGrpSpPr>
          <p:grpSpPr bwMode="auto">
            <a:xfrm>
              <a:off x="457200" y="1752600"/>
              <a:ext cx="4114800" cy="3857625"/>
              <a:chOff x="288" y="1104"/>
              <a:chExt cx="2592" cy="2430"/>
            </a:xfrm>
          </p:grpSpPr>
          <p:sp>
            <p:nvSpPr>
              <p:cNvPr id="50189" name="Line 5"/>
              <p:cNvSpPr>
                <a:spLocks noChangeShapeType="1"/>
              </p:cNvSpPr>
              <p:nvPr/>
            </p:nvSpPr>
            <p:spPr bwMode="auto">
              <a:xfrm>
                <a:off x="312" y="1518"/>
                <a:ext cx="2064"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0" name="Line 6"/>
              <p:cNvSpPr>
                <a:spLocks noChangeShapeType="1"/>
              </p:cNvSpPr>
              <p:nvPr/>
            </p:nvSpPr>
            <p:spPr bwMode="auto">
              <a:xfrm>
                <a:off x="312" y="1902"/>
                <a:ext cx="1470"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1" name="Line 7"/>
              <p:cNvSpPr>
                <a:spLocks noChangeShapeType="1"/>
              </p:cNvSpPr>
              <p:nvPr/>
            </p:nvSpPr>
            <p:spPr bwMode="auto">
              <a:xfrm>
                <a:off x="300" y="2352"/>
                <a:ext cx="1164"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2" name="Line 8"/>
              <p:cNvSpPr>
                <a:spLocks noChangeShapeType="1"/>
              </p:cNvSpPr>
              <p:nvPr/>
            </p:nvSpPr>
            <p:spPr bwMode="auto">
              <a:xfrm>
                <a:off x="300" y="2796"/>
                <a:ext cx="942"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3" name="Line 9"/>
              <p:cNvSpPr>
                <a:spLocks noChangeShapeType="1"/>
              </p:cNvSpPr>
              <p:nvPr/>
            </p:nvSpPr>
            <p:spPr bwMode="auto">
              <a:xfrm>
                <a:off x="288" y="3210"/>
                <a:ext cx="582"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4" name="Line 10"/>
              <p:cNvSpPr>
                <a:spLocks noChangeShapeType="1"/>
              </p:cNvSpPr>
              <p:nvPr/>
            </p:nvSpPr>
            <p:spPr bwMode="auto">
              <a:xfrm flipV="1">
                <a:off x="300" y="3528"/>
                <a:ext cx="366" cy="6"/>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95" name="Line 11"/>
              <p:cNvSpPr>
                <a:spLocks noChangeShapeType="1"/>
              </p:cNvSpPr>
              <p:nvPr/>
            </p:nvSpPr>
            <p:spPr bwMode="auto">
              <a:xfrm>
                <a:off x="306" y="1104"/>
                <a:ext cx="2574"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183" name="Group 12"/>
            <p:cNvGrpSpPr>
              <a:grpSpLocks/>
            </p:cNvGrpSpPr>
            <p:nvPr/>
          </p:nvGrpSpPr>
          <p:grpSpPr bwMode="auto">
            <a:xfrm>
              <a:off x="3333750" y="2714625"/>
              <a:ext cx="1047750" cy="2828925"/>
              <a:chOff x="2100" y="1710"/>
              <a:chExt cx="660" cy="1782"/>
            </a:xfrm>
          </p:grpSpPr>
          <p:sp>
            <p:nvSpPr>
              <p:cNvPr id="50187" name="AutoShape 13"/>
              <p:cNvSpPr>
                <a:spLocks noChangeArrowheads="1"/>
              </p:cNvSpPr>
              <p:nvPr/>
            </p:nvSpPr>
            <p:spPr bwMode="auto">
              <a:xfrm rot="1219973">
                <a:off x="2100" y="1710"/>
                <a:ext cx="660" cy="1782"/>
              </a:xfrm>
              <a:prstGeom prst="upArrow">
                <a:avLst>
                  <a:gd name="adj1" fmla="val 50000"/>
                  <a:gd name="adj2" fmla="val 67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50188" name="Text Box 14"/>
              <p:cNvSpPr txBox="1">
                <a:spLocks noChangeArrowheads="1"/>
              </p:cNvSpPr>
              <p:nvPr/>
            </p:nvSpPr>
            <p:spPr bwMode="auto">
              <a:xfrm rot="-4156676">
                <a:off x="1945" y="2442"/>
                <a:ext cx="878"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a:solidFill>
                      <a:srgbClr val="FFFF66"/>
                    </a:solidFill>
                  </a:rPr>
                  <a:t>Updraft</a:t>
                </a:r>
              </a:p>
            </p:txBody>
          </p:sp>
        </p:grpSp>
        <p:grpSp>
          <p:nvGrpSpPr>
            <p:cNvPr id="50184" name="Group 15"/>
            <p:cNvGrpSpPr>
              <a:grpSpLocks/>
            </p:cNvGrpSpPr>
            <p:nvPr/>
          </p:nvGrpSpPr>
          <p:grpSpPr bwMode="auto">
            <a:xfrm>
              <a:off x="5657850" y="3019425"/>
              <a:ext cx="1047750" cy="2828925"/>
              <a:chOff x="3564" y="1902"/>
              <a:chExt cx="660" cy="1782"/>
            </a:xfrm>
          </p:grpSpPr>
          <p:sp>
            <p:nvSpPr>
              <p:cNvPr id="12" name="AutoShape 16"/>
              <p:cNvSpPr>
                <a:spLocks noChangeArrowheads="1"/>
              </p:cNvSpPr>
              <p:nvPr/>
            </p:nvSpPr>
            <p:spPr bwMode="auto">
              <a:xfrm rot="9630367">
                <a:off x="3565" y="1903"/>
                <a:ext cx="659" cy="1782"/>
              </a:xfrm>
              <a:prstGeom prst="upArrow">
                <a:avLst>
                  <a:gd name="adj1" fmla="val 50000"/>
                  <a:gd name="adj2" fmla="val 67500"/>
                </a:avLst>
              </a:prstGeom>
              <a:solidFill>
                <a:schemeClr val="bg1">
                  <a:lumMod val="60000"/>
                  <a:lumOff val="40000"/>
                </a:schemeClr>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50186" name="Text Box 17"/>
              <p:cNvSpPr txBox="1">
                <a:spLocks noChangeArrowheads="1"/>
              </p:cNvSpPr>
              <p:nvPr/>
            </p:nvSpPr>
            <p:spPr bwMode="auto">
              <a:xfrm rot="4231576">
                <a:off x="3311" y="2527"/>
                <a:ext cx="1262"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b="1">
                    <a:solidFill>
                      <a:srgbClr val="FFFF66"/>
                    </a:solidFill>
                  </a:rPr>
                  <a:t>Downdraft</a:t>
                </a:r>
                <a:endParaRPr lang="en-US" altLang="en-US" sz="2800" b="1">
                  <a:solidFill>
                    <a:srgbClr val="FFFF66"/>
                  </a:solidFill>
                </a:endParaRPr>
              </a:p>
            </p:txBody>
          </p:sp>
        </p:gr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808080"/>
      </a:dk1>
      <a:lt1>
        <a:srgbClr val="FFFF00"/>
      </a:lt1>
      <a:dk2>
        <a:srgbClr val="000066"/>
      </a:dk2>
      <a:lt2>
        <a:srgbClr val="00FF00"/>
      </a:lt2>
      <a:accent1>
        <a:srgbClr val="00CC99"/>
      </a:accent1>
      <a:accent2>
        <a:srgbClr val="3333CC"/>
      </a:accent2>
      <a:accent3>
        <a:srgbClr val="AAAAB8"/>
      </a:accent3>
      <a:accent4>
        <a:srgbClr val="DADA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bludiag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udiag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bludiag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udiag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udiags">
  <a:themeElements>
    <a:clrScheme name="">
      <a:dk1>
        <a:srgbClr val="081D58"/>
      </a:dk1>
      <a:lt1>
        <a:srgbClr val="FFFFFF"/>
      </a:lt1>
      <a:dk2>
        <a:srgbClr val="3365FB"/>
      </a:dk2>
      <a:lt2>
        <a:srgbClr val="FAFD00"/>
      </a:lt2>
      <a:accent1>
        <a:srgbClr val="F57B49"/>
      </a:accent1>
      <a:accent2>
        <a:srgbClr val="F95AB7"/>
      </a:accent2>
      <a:accent3>
        <a:srgbClr val="ADB8FD"/>
      </a:accent3>
      <a:accent4>
        <a:srgbClr val="DADADA"/>
      </a:accent4>
      <a:accent5>
        <a:srgbClr val="F9BFB1"/>
      </a:accent5>
      <a:accent6>
        <a:srgbClr val="E251A6"/>
      </a:accent6>
      <a:hlink>
        <a:srgbClr val="FC0128"/>
      </a:hlink>
      <a:folHlink>
        <a:srgbClr val="618FFD"/>
      </a:folHlink>
    </a:clrScheme>
    <a:fontScheme name="bludiag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bludiag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diag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diag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diag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diag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diag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diag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1369</TotalTime>
  <Words>2371</Words>
  <Application>Microsoft Office PowerPoint</Application>
  <PresentationFormat>On-screen Show (4:3)</PresentationFormat>
  <Paragraphs>351</Paragraphs>
  <Slides>68</Slides>
  <Notes>0</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4</vt:i4>
      </vt:variant>
      <vt:variant>
        <vt:lpstr>Slide Titles</vt:lpstr>
      </vt:variant>
      <vt:variant>
        <vt:i4>68</vt:i4>
      </vt:variant>
    </vt:vector>
  </HeadingPairs>
  <TitlesOfParts>
    <vt:vector size="81" baseType="lpstr">
      <vt:lpstr>Arial</vt:lpstr>
      <vt:lpstr>Arial Black</vt:lpstr>
      <vt:lpstr>Monotype Sorts</vt:lpstr>
      <vt:lpstr>Times New Roman</vt:lpstr>
      <vt:lpstr>Wingdings</vt:lpstr>
      <vt:lpstr>Default Design</vt:lpstr>
      <vt:lpstr>1_bludiags</vt:lpstr>
      <vt:lpstr>bludiags</vt:lpstr>
      <vt:lpstr>2_bludiags</vt:lpstr>
      <vt:lpstr>Document</vt:lpstr>
      <vt:lpstr>Photo Editor Photo</vt:lpstr>
      <vt:lpstr>Microsoft ClipArt Gallery</vt:lpstr>
      <vt:lpstr>MathType 6.0 Equation</vt:lpstr>
      <vt:lpstr>Chapter 4. Convective Dynamics  4.6 Supercell Storms</vt:lpstr>
      <vt:lpstr>PowerPoint Presentation</vt:lpstr>
      <vt:lpstr>Introduction</vt:lpstr>
      <vt:lpstr>Supercell Thunderstorms</vt:lpstr>
      <vt:lpstr>Supercell Thunderstorms</vt:lpstr>
      <vt:lpstr>Supercell Thunderstorms</vt:lpstr>
      <vt:lpstr>Structure of Classic Supercell Storm – Horizontal cross-section</vt:lpstr>
      <vt:lpstr>Supercell Structure</vt:lpstr>
      <vt:lpstr>Structure of Classic Supercell Storm - Side view</vt:lpstr>
      <vt:lpstr>A Supercell on NEXRAD Doppler Radar</vt:lpstr>
      <vt:lpstr>Supercell Types</vt:lpstr>
      <vt:lpstr>Classic Supercells</vt:lpstr>
      <vt:lpstr>Classic Supercells</vt:lpstr>
      <vt:lpstr>Classic Supercells</vt:lpstr>
      <vt:lpstr>Classic Supercell</vt:lpstr>
      <vt:lpstr>Low Precipitation (LP) Supercells</vt:lpstr>
      <vt:lpstr>LP Supercell</vt:lpstr>
      <vt:lpstr>LP Supercell</vt:lpstr>
      <vt:lpstr>LP Supercell</vt:lpstr>
      <vt:lpstr>LP Supercell</vt:lpstr>
      <vt:lpstr>Another LP Supercell</vt:lpstr>
      <vt:lpstr>A Tornadic LP Supercell</vt:lpstr>
      <vt:lpstr>High Precipitation (HP) Supercells</vt:lpstr>
      <vt:lpstr>HP Supercells</vt:lpstr>
      <vt:lpstr>HP Supercells</vt:lpstr>
      <vt:lpstr>HP Supercell</vt:lpstr>
      <vt:lpstr>HP Supercell</vt:lpstr>
      <vt:lpstr>Hybrids</vt:lpstr>
      <vt:lpstr>Supercell Evolution</vt:lpstr>
      <vt:lpstr>Supercell Evolution -- Early Phase</vt:lpstr>
      <vt:lpstr>Supercell Evolution</vt:lpstr>
      <vt:lpstr>Supercell Evolution</vt:lpstr>
      <vt:lpstr>Supercell Evolution -- Middle Phase</vt:lpstr>
      <vt:lpstr>Supercell Evolution</vt:lpstr>
      <vt:lpstr>Supercell Evolution -- Mature Phase</vt:lpstr>
      <vt:lpstr>Supercell Evolution -- Mature Phase</vt:lpstr>
      <vt:lpstr>Supercell Evolution</vt:lpstr>
      <vt:lpstr>Supercell Evolution -- Mature Phase</vt:lpstr>
      <vt:lpstr>Splitting Storms</vt:lpstr>
      <vt:lpstr>Splitting Storms</vt:lpstr>
      <vt:lpstr>Splitting Storms</vt:lpstr>
      <vt:lpstr>Updraft</vt:lpstr>
      <vt:lpstr>Updraft</vt:lpstr>
      <vt:lpstr>Rotating Updrafts  - Visual Clue</vt:lpstr>
      <vt:lpstr>Structure of a Supercell Storm</vt:lpstr>
      <vt:lpstr>Wall Clouds -  a lowering cloud base</vt:lpstr>
      <vt:lpstr>PowerPoint Presentation</vt:lpstr>
      <vt:lpstr>The Wall Cloud</vt:lpstr>
      <vt:lpstr>The Wall Cloud</vt:lpstr>
      <vt:lpstr>The Wall Cloud</vt:lpstr>
      <vt:lpstr>The Wall Cloud</vt:lpstr>
      <vt:lpstr>The Wall Cloud</vt:lpstr>
      <vt:lpstr>Supercell Downdrafts</vt:lpstr>
      <vt:lpstr>Supercell Downdrafts</vt:lpstr>
      <vt:lpstr>Supercell Downdrafts</vt:lpstr>
      <vt:lpstr>Forward Flank Downdraft</vt:lpstr>
      <vt:lpstr>Rear Flank Downdraft</vt:lpstr>
      <vt:lpstr>Formation of the RFD</vt:lpstr>
      <vt:lpstr>Formation of the RFD</vt:lpstr>
      <vt:lpstr>Formation of the RFD</vt:lpstr>
      <vt:lpstr>Formation of the RFD</vt:lpstr>
      <vt:lpstr>Bernoulli’s Equation</vt:lpstr>
      <vt:lpstr>Supercell Storm Dynamics</vt:lpstr>
      <vt:lpstr>Effect of Environment on Storm Types</vt:lpstr>
      <vt:lpstr>Numerical Experiments of Weisman and Klemp (1982)</vt:lpstr>
      <vt:lpstr>Results from u = 15m/s and 35 m/s cases</vt:lpstr>
      <vt:lpstr>Maximum w as a function of CAPE and shear</vt:lpstr>
      <vt:lpstr>Generation of vertical vorticity via tilting</vt:lpstr>
    </vt:vector>
  </TitlesOfParts>
  <Company>SOM/OU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Convective Dynamics</dc:title>
  <dc:creator>Ming Xue</dc:creator>
  <cp:lastModifiedBy>Ming Xue</cp:lastModifiedBy>
  <cp:revision>205</cp:revision>
  <dcterms:created xsi:type="dcterms:W3CDTF">2001-02-14T04:35:40Z</dcterms:created>
  <dcterms:modified xsi:type="dcterms:W3CDTF">2015-04-07T04:39:01Z</dcterms:modified>
</cp:coreProperties>
</file>