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62" r:id="rId3"/>
    <p:sldId id="260" r:id="rId4"/>
    <p:sldId id="290" r:id="rId5"/>
    <p:sldId id="263" r:id="rId6"/>
    <p:sldId id="277" r:id="rId7"/>
    <p:sldId id="261" r:id="rId8"/>
    <p:sldId id="291" r:id="rId9"/>
    <p:sldId id="264" r:id="rId10"/>
    <p:sldId id="265" r:id="rId11"/>
    <p:sldId id="289" r:id="rId12"/>
    <p:sldId id="267" r:id="rId13"/>
    <p:sldId id="268" r:id="rId14"/>
    <p:sldId id="266" r:id="rId15"/>
    <p:sldId id="282" r:id="rId16"/>
    <p:sldId id="292" r:id="rId17"/>
    <p:sldId id="293" r:id="rId18"/>
    <p:sldId id="301" r:id="rId19"/>
    <p:sldId id="269" r:id="rId20"/>
    <p:sldId id="294" r:id="rId21"/>
    <p:sldId id="271" r:id="rId22"/>
    <p:sldId id="286" r:id="rId23"/>
    <p:sldId id="287" r:id="rId24"/>
    <p:sldId id="288" r:id="rId25"/>
    <p:sldId id="270" r:id="rId26"/>
    <p:sldId id="272" r:id="rId27"/>
    <p:sldId id="275" r:id="rId28"/>
    <p:sldId id="284" r:id="rId29"/>
    <p:sldId id="273" r:id="rId30"/>
    <p:sldId id="274" r:id="rId31"/>
    <p:sldId id="295" r:id="rId32"/>
    <p:sldId id="279" r:id="rId33"/>
    <p:sldId id="283" r:id="rId34"/>
    <p:sldId id="280" r:id="rId35"/>
    <p:sldId id="281" r:id="rId36"/>
    <p:sldId id="296" r:id="rId37"/>
    <p:sldId id="299" r:id="rId38"/>
    <p:sldId id="298" r:id="rId39"/>
    <p:sldId id="300" r:id="rId40"/>
    <p:sldId id="302" r:id="rId4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FF00FF"/>
    <a:srgbClr val="FFFFFF"/>
    <a:srgbClr val="66FF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140" d="100"/>
          <a:sy n="140" d="100"/>
        </p:scale>
        <p:origin x="120"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1702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defRPr sz="1300"/>
            </a:lvl1pPr>
          </a:lstStyle>
          <a:p>
            <a:endParaRPr lang="en-US" altLang="en-US"/>
          </a:p>
        </p:txBody>
      </p:sp>
      <p:sp>
        <p:nvSpPr>
          <p:cNvPr id="129027" name="Rectangle 3"/>
          <p:cNvSpPr>
            <a:spLocks noGrp="1" noChangeArrowheads="1"/>
          </p:cNvSpPr>
          <p:nvPr>
            <p:ph type="dt" sz="quarter" idx="1"/>
          </p:nvPr>
        </p:nvSpPr>
        <p:spPr bwMode="auto">
          <a:xfrm>
            <a:off x="4143375" y="0"/>
            <a:ext cx="31702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300"/>
            </a:lvl1pPr>
          </a:lstStyle>
          <a:p>
            <a:endParaRPr lang="en-US" altLang="en-US"/>
          </a:p>
        </p:txBody>
      </p:sp>
      <p:sp>
        <p:nvSpPr>
          <p:cNvPr id="129028" name="Rectangle 4"/>
          <p:cNvSpPr>
            <a:spLocks noGrp="1" noChangeArrowheads="1"/>
          </p:cNvSpPr>
          <p:nvPr>
            <p:ph type="ftr" sz="quarter" idx="2"/>
          </p:nvPr>
        </p:nvSpPr>
        <p:spPr bwMode="auto">
          <a:xfrm>
            <a:off x="0" y="9121775"/>
            <a:ext cx="31702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defRPr sz="1300"/>
            </a:lvl1pPr>
          </a:lstStyle>
          <a:p>
            <a:endParaRPr lang="en-US" altLang="en-US"/>
          </a:p>
        </p:txBody>
      </p:sp>
      <p:sp>
        <p:nvSpPr>
          <p:cNvPr id="129029" name="Rectangle 5"/>
          <p:cNvSpPr>
            <a:spLocks noGrp="1" noChangeArrowheads="1"/>
          </p:cNvSpPr>
          <p:nvPr>
            <p:ph type="sldNum" sz="quarter" idx="3"/>
          </p:nvPr>
        </p:nvSpPr>
        <p:spPr bwMode="auto">
          <a:xfrm>
            <a:off x="4143375" y="9121775"/>
            <a:ext cx="31702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300"/>
            </a:lvl1pPr>
          </a:lstStyle>
          <a:p>
            <a:fld id="{C6E0BCFE-C332-42CE-9D82-A070C1CE6040}" type="slidenum">
              <a:rPr lang="en-US" altLang="en-US"/>
              <a:pPr/>
              <a:t>‹#›</a:t>
            </a:fld>
            <a:endParaRPr lang="en-US" altLang="en-US"/>
          </a:p>
        </p:txBody>
      </p:sp>
    </p:spTree>
    <p:extLst>
      <p:ext uri="{BB962C8B-B14F-4D97-AF65-F5344CB8AC3E}">
        <p14:creationId xmlns:p14="http://schemas.microsoft.com/office/powerpoint/2010/main" val="2394523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1702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lvl1pPr defTabSz="966788">
              <a:defRPr sz="1300"/>
            </a:lvl1pPr>
          </a:lstStyle>
          <a:p>
            <a:endParaRPr lang="en-US" altLang="en-US"/>
          </a:p>
        </p:txBody>
      </p:sp>
      <p:sp>
        <p:nvSpPr>
          <p:cNvPr id="95235" name="Rectangle 3"/>
          <p:cNvSpPr>
            <a:spLocks noGrp="1" noChangeArrowheads="1"/>
          </p:cNvSpPr>
          <p:nvPr>
            <p:ph type="dt" idx="1"/>
          </p:nvPr>
        </p:nvSpPr>
        <p:spPr bwMode="auto">
          <a:xfrm>
            <a:off x="4144963" y="0"/>
            <a:ext cx="317023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lvl1pPr algn="r" defTabSz="966788">
              <a:defRPr sz="1300"/>
            </a:lvl1pPr>
          </a:lstStyle>
          <a:p>
            <a:endParaRPr lang="en-US" altLang="en-US"/>
          </a:p>
        </p:txBody>
      </p:sp>
      <p:sp>
        <p:nvSpPr>
          <p:cNvPr id="95236" name="Rectangle 4"/>
          <p:cNvSpPr>
            <a:spLocks noGrp="1" noRot="1" noChangeAspect="1" noChangeArrowheads="1" noTextEdit="1"/>
          </p:cNvSpPr>
          <p:nvPr>
            <p:ph type="sldImg" idx="2"/>
          </p:nvPr>
        </p:nvSpPr>
        <p:spPr bwMode="auto">
          <a:xfrm>
            <a:off x="1257300" y="722313"/>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5237" name="Rectangle 5"/>
          <p:cNvSpPr>
            <a:spLocks noGrp="1" noChangeArrowheads="1"/>
          </p:cNvSpPr>
          <p:nvPr>
            <p:ph type="body" sz="quarter" idx="3"/>
          </p:nvPr>
        </p:nvSpPr>
        <p:spPr bwMode="auto">
          <a:xfrm>
            <a:off x="974725" y="4560888"/>
            <a:ext cx="536575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5238" name="Rectangle 6"/>
          <p:cNvSpPr>
            <a:spLocks noGrp="1" noChangeArrowheads="1"/>
          </p:cNvSpPr>
          <p:nvPr>
            <p:ph type="ftr" sz="quarter" idx="4"/>
          </p:nvPr>
        </p:nvSpPr>
        <p:spPr bwMode="auto">
          <a:xfrm>
            <a:off x="0" y="9123363"/>
            <a:ext cx="31702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b" anchorCtr="0" compatLnSpc="1">
            <a:prstTxWarp prst="textNoShape">
              <a:avLst/>
            </a:prstTxWarp>
          </a:bodyPr>
          <a:lstStyle>
            <a:lvl1pPr defTabSz="966788">
              <a:defRPr sz="1300"/>
            </a:lvl1pPr>
          </a:lstStyle>
          <a:p>
            <a:endParaRPr lang="en-US" altLang="en-US"/>
          </a:p>
        </p:txBody>
      </p:sp>
      <p:sp>
        <p:nvSpPr>
          <p:cNvPr id="95239" name="Rectangle 7"/>
          <p:cNvSpPr>
            <a:spLocks noGrp="1" noChangeArrowheads="1"/>
          </p:cNvSpPr>
          <p:nvPr>
            <p:ph type="sldNum" sz="quarter" idx="5"/>
          </p:nvPr>
        </p:nvSpPr>
        <p:spPr bwMode="auto">
          <a:xfrm>
            <a:off x="4144963" y="9123363"/>
            <a:ext cx="3170237"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50" tIns="48325" rIns="96650" bIns="48325" numCol="1" anchor="b" anchorCtr="0" compatLnSpc="1">
            <a:prstTxWarp prst="textNoShape">
              <a:avLst/>
            </a:prstTxWarp>
          </a:bodyPr>
          <a:lstStyle>
            <a:lvl1pPr algn="r" defTabSz="966788">
              <a:defRPr sz="1300"/>
            </a:lvl1pPr>
          </a:lstStyle>
          <a:p>
            <a:fld id="{8019C149-C2C1-4BB5-A0FD-EDAC8CA2770E}" type="slidenum">
              <a:rPr lang="en-US" altLang="en-US"/>
              <a:pPr/>
              <a:t>‹#›</a:t>
            </a:fld>
            <a:endParaRPr lang="en-US" altLang="en-US"/>
          </a:p>
        </p:txBody>
      </p:sp>
    </p:spTree>
    <p:extLst>
      <p:ext uri="{BB962C8B-B14F-4D97-AF65-F5344CB8AC3E}">
        <p14:creationId xmlns:p14="http://schemas.microsoft.com/office/powerpoint/2010/main" val="17575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798FE0BF-49B2-4F56-A6B1-8E0AF4CA725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F56F6F-ABA7-46E1-9130-CBEEE41D491C}" type="slidenum">
              <a:rPr lang="en-US" altLang="en-US"/>
              <a:pPr/>
              <a:t>‹#›</a:t>
            </a:fld>
            <a:endParaRPr lang="en-US" altLang="en-US"/>
          </a:p>
        </p:txBody>
      </p:sp>
    </p:spTree>
    <p:extLst>
      <p:ext uri="{BB962C8B-B14F-4D97-AF65-F5344CB8AC3E}">
        <p14:creationId xmlns:p14="http://schemas.microsoft.com/office/powerpoint/2010/main" val="285319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268DA2-6D2F-43B8-87AF-389205CEB60A}" type="slidenum">
              <a:rPr lang="en-US" altLang="en-US"/>
              <a:pPr/>
              <a:t>‹#›</a:t>
            </a:fld>
            <a:endParaRPr lang="en-US" altLang="en-US"/>
          </a:p>
        </p:txBody>
      </p:sp>
    </p:spTree>
    <p:extLst>
      <p:ext uri="{BB962C8B-B14F-4D97-AF65-F5344CB8AC3E}">
        <p14:creationId xmlns:p14="http://schemas.microsoft.com/office/powerpoint/2010/main" val="276612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E6C99F-E18B-4A1E-8BCC-757C4109CC5E}" type="slidenum">
              <a:rPr lang="en-US" altLang="en-US"/>
              <a:pPr/>
              <a:t>‹#›</a:t>
            </a:fld>
            <a:endParaRPr lang="en-US" altLang="en-US"/>
          </a:p>
        </p:txBody>
      </p:sp>
    </p:spTree>
    <p:extLst>
      <p:ext uri="{BB962C8B-B14F-4D97-AF65-F5344CB8AC3E}">
        <p14:creationId xmlns:p14="http://schemas.microsoft.com/office/powerpoint/2010/main" val="185530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C7C9EE-A460-49BE-9E12-12401F19E4BB}" type="slidenum">
              <a:rPr lang="en-US" altLang="en-US"/>
              <a:pPr/>
              <a:t>‹#›</a:t>
            </a:fld>
            <a:endParaRPr lang="en-US" altLang="en-US"/>
          </a:p>
        </p:txBody>
      </p:sp>
    </p:spTree>
    <p:extLst>
      <p:ext uri="{BB962C8B-B14F-4D97-AF65-F5344CB8AC3E}">
        <p14:creationId xmlns:p14="http://schemas.microsoft.com/office/powerpoint/2010/main" val="118387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CCDAFB8-071D-4303-955A-3056EB0B166A}" type="slidenum">
              <a:rPr lang="en-US" altLang="en-US"/>
              <a:pPr/>
              <a:t>‹#›</a:t>
            </a:fld>
            <a:endParaRPr lang="en-US" altLang="en-US"/>
          </a:p>
        </p:txBody>
      </p:sp>
    </p:spTree>
    <p:extLst>
      <p:ext uri="{BB962C8B-B14F-4D97-AF65-F5344CB8AC3E}">
        <p14:creationId xmlns:p14="http://schemas.microsoft.com/office/powerpoint/2010/main" val="376427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EE2F9B5-2E86-49A3-B26F-F511127F6184}" type="slidenum">
              <a:rPr lang="en-US" altLang="en-US"/>
              <a:pPr/>
              <a:t>‹#›</a:t>
            </a:fld>
            <a:endParaRPr lang="en-US" altLang="en-US"/>
          </a:p>
        </p:txBody>
      </p:sp>
    </p:spTree>
    <p:extLst>
      <p:ext uri="{BB962C8B-B14F-4D97-AF65-F5344CB8AC3E}">
        <p14:creationId xmlns:p14="http://schemas.microsoft.com/office/powerpoint/2010/main" val="144311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3D355F5-706B-4072-AF1F-4FC7CBEF1E16}" type="slidenum">
              <a:rPr lang="en-US" altLang="en-US"/>
              <a:pPr/>
              <a:t>‹#›</a:t>
            </a:fld>
            <a:endParaRPr lang="en-US" altLang="en-US"/>
          </a:p>
        </p:txBody>
      </p:sp>
    </p:spTree>
    <p:extLst>
      <p:ext uri="{BB962C8B-B14F-4D97-AF65-F5344CB8AC3E}">
        <p14:creationId xmlns:p14="http://schemas.microsoft.com/office/powerpoint/2010/main" val="165357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9605048-22F3-45B8-8564-01FA6390AD53}" type="slidenum">
              <a:rPr lang="en-US" altLang="en-US"/>
              <a:pPr/>
              <a:t>‹#›</a:t>
            </a:fld>
            <a:endParaRPr lang="en-US" altLang="en-US"/>
          </a:p>
        </p:txBody>
      </p:sp>
    </p:spTree>
    <p:extLst>
      <p:ext uri="{BB962C8B-B14F-4D97-AF65-F5344CB8AC3E}">
        <p14:creationId xmlns:p14="http://schemas.microsoft.com/office/powerpoint/2010/main" val="395880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FABC59A-F0E2-4672-B089-91F551968AB8}" type="slidenum">
              <a:rPr lang="en-US" altLang="en-US"/>
              <a:pPr/>
              <a:t>‹#›</a:t>
            </a:fld>
            <a:endParaRPr lang="en-US" altLang="en-US"/>
          </a:p>
        </p:txBody>
      </p:sp>
    </p:spTree>
    <p:extLst>
      <p:ext uri="{BB962C8B-B14F-4D97-AF65-F5344CB8AC3E}">
        <p14:creationId xmlns:p14="http://schemas.microsoft.com/office/powerpoint/2010/main" val="48819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7010D4D-E717-4DD7-8F25-E1D2C03630B2}" type="slidenum">
              <a:rPr lang="en-US" altLang="en-US"/>
              <a:pPr/>
              <a:t>‹#›</a:t>
            </a:fld>
            <a:endParaRPr lang="en-US" altLang="en-US"/>
          </a:p>
        </p:txBody>
      </p:sp>
    </p:spTree>
    <p:extLst>
      <p:ext uri="{BB962C8B-B14F-4D97-AF65-F5344CB8AC3E}">
        <p14:creationId xmlns:p14="http://schemas.microsoft.com/office/powerpoint/2010/main" val="3358569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344135B-7BD0-4FE5-96AF-5494CC6354E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1" kern="1200">
          <a:solidFill>
            <a:srgbClr val="FF0000"/>
          </a:solidFill>
          <a:latin typeface="+mj-lt"/>
          <a:ea typeface="+mj-ea"/>
          <a:cs typeface="+mj-cs"/>
        </a:defRPr>
      </a:lvl1pPr>
      <a:lvl2pPr algn="ctr" rtl="0" fontAlgn="base">
        <a:spcBef>
          <a:spcPct val="0"/>
        </a:spcBef>
        <a:spcAft>
          <a:spcPct val="0"/>
        </a:spcAft>
        <a:defRPr sz="4400" b="1">
          <a:solidFill>
            <a:srgbClr val="FF0000"/>
          </a:solidFill>
          <a:latin typeface="Times New Roman" panose="02020603050405020304" pitchFamily="18" charset="0"/>
        </a:defRPr>
      </a:lvl2pPr>
      <a:lvl3pPr algn="ctr" rtl="0" fontAlgn="base">
        <a:spcBef>
          <a:spcPct val="0"/>
        </a:spcBef>
        <a:spcAft>
          <a:spcPct val="0"/>
        </a:spcAft>
        <a:defRPr sz="4400" b="1">
          <a:solidFill>
            <a:srgbClr val="FF0000"/>
          </a:solidFill>
          <a:latin typeface="Times New Roman" panose="02020603050405020304" pitchFamily="18" charset="0"/>
        </a:defRPr>
      </a:lvl3pPr>
      <a:lvl4pPr algn="ctr" rtl="0" fontAlgn="base">
        <a:spcBef>
          <a:spcPct val="0"/>
        </a:spcBef>
        <a:spcAft>
          <a:spcPct val="0"/>
        </a:spcAft>
        <a:defRPr sz="4400" b="1">
          <a:solidFill>
            <a:srgbClr val="FF0000"/>
          </a:solidFill>
          <a:latin typeface="Times New Roman" panose="02020603050405020304" pitchFamily="18" charset="0"/>
        </a:defRPr>
      </a:lvl4pPr>
      <a:lvl5pPr algn="ctr" rtl="0" fontAlgn="base">
        <a:spcBef>
          <a:spcPct val="0"/>
        </a:spcBef>
        <a:spcAft>
          <a:spcPct val="0"/>
        </a:spcAft>
        <a:defRPr sz="4400" b="1">
          <a:solidFill>
            <a:srgbClr val="FF0000"/>
          </a:solidFill>
          <a:latin typeface="Times New Roman" panose="02020603050405020304" pitchFamily="18" charset="0"/>
        </a:defRPr>
      </a:lvl5pPr>
      <a:lvl6pPr marL="457200" algn="ctr" rtl="0" fontAlgn="base">
        <a:spcBef>
          <a:spcPct val="0"/>
        </a:spcBef>
        <a:spcAft>
          <a:spcPct val="0"/>
        </a:spcAft>
        <a:defRPr sz="4400" b="1">
          <a:solidFill>
            <a:srgbClr val="FF0000"/>
          </a:solidFill>
          <a:latin typeface="Times New Roman" panose="02020603050405020304" pitchFamily="18" charset="0"/>
        </a:defRPr>
      </a:lvl6pPr>
      <a:lvl7pPr marL="914400" algn="ctr" rtl="0" fontAlgn="base">
        <a:spcBef>
          <a:spcPct val="0"/>
        </a:spcBef>
        <a:spcAft>
          <a:spcPct val="0"/>
        </a:spcAft>
        <a:defRPr sz="4400" b="1">
          <a:solidFill>
            <a:srgbClr val="FF0000"/>
          </a:solidFill>
          <a:latin typeface="Times New Roman" panose="02020603050405020304" pitchFamily="18" charset="0"/>
        </a:defRPr>
      </a:lvl7pPr>
      <a:lvl8pPr marL="1371600" algn="ctr" rtl="0" fontAlgn="base">
        <a:spcBef>
          <a:spcPct val="0"/>
        </a:spcBef>
        <a:spcAft>
          <a:spcPct val="0"/>
        </a:spcAft>
        <a:defRPr sz="4400" b="1">
          <a:solidFill>
            <a:srgbClr val="FF0000"/>
          </a:solidFill>
          <a:latin typeface="Times New Roman" panose="02020603050405020304" pitchFamily="18" charset="0"/>
        </a:defRPr>
      </a:lvl8pPr>
      <a:lvl9pPr marL="1828800" algn="ctr" rtl="0" fontAlgn="base">
        <a:spcBef>
          <a:spcPct val="0"/>
        </a:spcBef>
        <a:spcAft>
          <a:spcPct val="0"/>
        </a:spcAft>
        <a:defRPr sz="4400" b="1">
          <a:solidFill>
            <a:srgbClr val="FF0000"/>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rgbClr val="000000"/>
          </a:solidFill>
          <a:latin typeface="+mn-lt"/>
          <a:ea typeface="+mn-ea"/>
          <a:cs typeface="+mn-cs"/>
        </a:defRPr>
      </a:lvl1pPr>
      <a:lvl2pPr marL="742950" indent="-285750" algn="l" rtl="0" fontAlgn="base">
        <a:spcBef>
          <a:spcPct val="20000"/>
        </a:spcBef>
        <a:spcAft>
          <a:spcPct val="0"/>
        </a:spcAft>
        <a:buFont typeface="Wingdings" panose="05000000000000000000" pitchFamily="2" charset="2"/>
        <a:buChar char="§"/>
        <a:defRPr sz="2800" kern="1200">
          <a:solidFill>
            <a:srgbClr val="000000"/>
          </a:solidFill>
          <a:latin typeface="+mn-lt"/>
          <a:ea typeface="+mn-ea"/>
          <a:cs typeface="+mn-cs"/>
        </a:defRPr>
      </a:lvl2pPr>
      <a:lvl3pPr marL="1143000" indent="-228600" algn="l" rtl="0" fontAlgn="base">
        <a:spcBef>
          <a:spcPct val="20000"/>
        </a:spcBef>
        <a:spcAft>
          <a:spcPct val="0"/>
        </a:spcAft>
        <a:buSzPct val="80000"/>
        <a:buFont typeface="Wingdings" panose="05000000000000000000" pitchFamily="2" charset="2"/>
        <a:buChar char="q"/>
        <a:defRPr sz="2400" kern="1200">
          <a:solidFill>
            <a:srgbClr val="000000"/>
          </a:solidFill>
          <a:latin typeface="+mn-lt"/>
          <a:ea typeface="+mn-ea"/>
          <a:cs typeface="+mn-cs"/>
        </a:defRPr>
      </a:lvl3pPr>
      <a:lvl4pPr marL="1600200" indent="-228600" algn="l" rtl="0" fontAlgn="base">
        <a:spcBef>
          <a:spcPct val="20000"/>
        </a:spcBef>
        <a:spcAft>
          <a:spcPct val="0"/>
        </a:spcAft>
        <a:buChar char="–"/>
        <a:defRPr sz="2000" kern="1200">
          <a:solidFill>
            <a:srgbClr val="000000"/>
          </a:solidFill>
          <a:latin typeface="+mn-lt"/>
          <a:ea typeface="+mn-ea"/>
          <a:cs typeface="+mn-cs"/>
        </a:defRPr>
      </a:lvl4pPr>
      <a:lvl5pPr marL="2057400" indent="-228600" algn="l" rtl="0" fontAlgn="base">
        <a:spcBef>
          <a:spcPct val="20000"/>
        </a:spcBef>
        <a:spcAft>
          <a:spcPct val="0"/>
        </a:spcAft>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838200"/>
            <a:ext cx="7772400" cy="1143000"/>
          </a:xfrm>
        </p:spPr>
        <p:txBody>
          <a:bodyPr/>
          <a:lstStyle/>
          <a:p>
            <a:r>
              <a:rPr lang="en-US" altLang="en-US" sz="2400"/>
              <a:t>Chapter 4 </a:t>
            </a:r>
            <a:br>
              <a:rPr lang="en-US" altLang="en-US" sz="2400"/>
            </a:br>
            <a:r>
              <a:rPr lang="en-US" altLang="en-US" sz="2400"/>
              <a:t>Convective Dynamics</a:t>
            </a:r>
            <a:br>
              <a:rPr lang="en-US" altLang="en-US" sz="2400"/>
            </a:br>
            <a:r>
              <a:rPr lang="en-US" altLang="en-US" sz="2400"/>
              <a:t/>
            </a:r>
            <a:br>
              <a:rPr lang="en-US" altLang="en-US" sz="2400"/>
            </a:br>
            <a:r>
              <a:rPr lang="en-US" altLang="en-US" sz="2400"/>
              <a:t>4.5. Bright Bands, Bow Echoes and Mesoscale Convective Complexes</a:t>
            </a:r>
            <a:br>
              <a:rPr lang="en-US" altLang="en-US" sz="2400"/>
            </a:br>
            <a:endParaRPr lang="en-US" altLang="en-US"/>
          </a:p>
        </p:txBody>
      </p:sp>
      <p:graphicFrame>
        <p:nvGraphicFramePr>
          <p:cNvPr id="3080" name="Object 8"/>
          <p:cNvGraphicFramePr>
            <a:graphicFrameLocks noChangeAspect="1"/>
          </p:cNvGraphicFramePr>
          <p:nvPr/>
        </p:nvGraphicFramePr>
        <p:xfrm>
          <a:off x="685800" y="2438400"/>
          <a:ext cx="3886200" cy="2725738"/>
        </p:xfrm>
        <a:graphic>
          <a:graphicData uri="http://schemas.openxmlformats.org/presentationml/2006/ole">
            <mc:AlternateContent xmlns:mc="http://schemas.openxmlformats.org/markup-compatibility/2006">
              <mc:Choice xmlns:v="urn:schemas-microsoft-com:vml" Requires="v">
                <p:oleObj spid="_x0000_s3123" name="Document" r:id="rId3" imgW="3096360" imgH="2171880" progId="Word.Document.8">
                  <p:embed/>
                </p:oleObj>
              </mc:Choice>
              <mc:Fallback>
                <p:oleObj name="Document" r:id="rId3" imgW="3096360" imgH="2171880" progId="Word.Documen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438400"/>
                        <a:ext cx="3886200"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4572000" y="2438400"/>
          <a:ext cx="3810000" cy="2674938"/>
        </p:xfrm>
        <a:graphic>
          <a:graphicData uri="http://schemas.openxmlformats.org/presentationml/2006/ole">
            <mc:AlternateContent xmlns:mc="http://schemas.openxmlformats.org/markup-compatibility/2006">
              <mc:Choice xmlns:v="urn:schemas-microsoft-com:vml" Requires="v">
                <p:oleObj spid="_x0000_s3124" name="Document" r:id="rId5" imgW="3077280" imgH="2161080" progId="Word.Document.8">
                  <p:embed/>
                </p:oleObj>
              </mc:Choice>
              <mc:Fallback>
                <p:oleObj name="Document" r:id="rId5" imgW="3077280" imgH="2161080" progId="Word.Documen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438400"/>
                        <a:ext cx="3810000"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3" name="Rectangle 11"/>
          <p:cNvSpPr>
            <a:spLocks noChangeArrowheads="1"/>
          </p:cNvSpPr>
          <p:nvPr/>
        </p:nvSpPr>
        <p:spPr bwMode="auto">
          <a:xfrm>
            <a:off x="3200400" y="5181600"/>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b="1">
                <a:solidFill>
                  <a:srgbClr val="000000"/>
                </a:solidFill>
                <a:latin typeface="Arial" panose="020B0604020202020204" pitchFamily="34" charset="0"/>
                <a:cs typeface="Arial" panose="020B0604020202020204" pitchFamily="34" charset="0"/>
              </a:rPr>
              <a:t>Photographs ©  Todd Lindley</a:t>
            </a:r>
            <a:r>
              <a:rPr lang="en-US" altLang="en-US" sz="900">
                <a:solidFill>
                  <a:srgbClr val="000000"/>
                </a:solidFill>
              </a:rPr>
              <a:t> </a:t>
            </a:r>
            <a:endParaRPr lang="en-US" altLang="en-US">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09600" y="304800"/>
            <a:ext cx="7772400" cy="1143000"/>
          </a:xfrm>
        </p:spPr>
        <p:txBody>
          <a:bodyPr/>
          <a:lstStyle/>
          <a:p>
            <a:r>
              <a:rPr lang="en-US" altLang="en-US" sz="2800" b="0">
                <a:latin typeface="Times" panose="02020603050405020304" pitchFamily="18" charset="0"/>
              </a:rPr>
              <a:t>Fujita’s Conceptual Model</a:t>
            </a:r>
          </a:p>
        </p:txBody>
      </p:sp>
      <p:pic>
        <p:nvPicPr>
          <p:cNvPr id="2" name="Picture 1"/>
          <p:cNvPicPr>
            <a:picLocks noChangeAspect="1"/>
          </p:cNvPicPr>
          <p:nvPr/>
        </p:nvPicPr>
        <p:blipFill>
          <a:blip r:embed="rId2"/>
          <a:stretch>
            <a:fillRect/>
          </a:stretch>
        </p:blipFill>
        <p:spPr>
          <a:xfrm>
            <a:off x="300571" y="1605190"/>
            <a:ext cx="8542857" cy="364761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bowcm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5715000" cy="3471863"/>
          </a:xfrm>
          <a:prstGeom prst="rect">
            <a:avLst/>
          </a:prstGeom>
          <a:noFill/>
          <a:extLst>
            <a:ext uri="{909E8E84-426E-40DD-AFC4-6F175D3DCCD1}">
              <a14:hiddenFill xmlns:a14="http://schemas.microsoft.com/office/drawing/2010/main">
                <a:solidFill>
                  <a:srgbClr val="FFFFFF"/>
                </a:solidFill>
              </a14:hiddenFill>
            </a:ext>
          </a:extLst>
        </p:spPr>
      </p:pic>
      <p:sp>
        <p:nvSpPr>
          <p:cNvPr id="142339" name="Rectangle 3"/>
          <p:cNvSpPr>
            <a:spLocks noGrp="1" noChangeArrowheads="1"/>
          </p:cNvSpPr>
          <p:nvPr>
            <p:ph type="title"/>
          </p:nvPr>
        </p:nvSpPr>
        <p:spPr>
          <a:xfrm>
            <a:off x="685800" y="152400"/>
            <a:ext cx="7772400" cy="685800"/>
          </a:xfrm>
        </p:spPr>
        <p:txBody>
          <a:bodyPr/>
          <a:lstStyle/>
          <a:p>
            <a:r>
              <a:rPr lang="en-US" altLang="en-US" sz="2800" b="0">
                <a:latin typeface="Times" panose="02020603050405020304" pitchFamily="18" charset="0"/>
              </a:rPr>
              <a:t>Bow Echo Conceptual Models</a:t>
            </a:r>
          </a:p>
        </p:txBody>
      </p:sp>
      <p:sp>
        <p:nvSpPr>
          <p:cNvPr id="142340" name="Rectangle 4"/>
          <p:cNvSpPr>
            <a:spLocks noGrp="1" noChangeArrowheads="1"/>
          </p:cNvSpPr>
          <p:nvPr>
            <p:ph type="body" idx="1"/>
          </p:nvPr>
        </p:nvSpPr>
        <p:spPr>
          <a:xfrm>
            <a:off x="457200" y="685800"/>
            <a:ext cx="7543800" cy="3886200"/>
          </a:xfrm>
        </p:spPr>
        <p:txBody>
          <a:bodyPr/>
          <a:lstStyle/>
          <a:p>
            <a:r>
              <a:rPr lang="en-US" altLang="en-US" sz="2400"/>
              <a:t>Bow echoes </a:t>
            </a:r>
            <a:r>
              <a:rPr lang="en-US" altLang="en-US" sz="2400">
                <a:solidFill>
                  <a:srgbClr val="FF0000"/>
                </a:solidFill>
              </a:rPr>
              <a:t>tend to propagate in the direction of the low-level (0-3 km AGL) mean vertical wind shear vector</a:t>
            </a:r>
            <a:r>
              <a:rPr lang="en-US" altLang="en-US" sz="2400"/>
              <a:t>, at a speed controlled by the propagation speed of the cold pool. Since the </a:t>
            </a:r>
            <a:r>
              <a:rPr lang="en-US" altLang="en-US" sz="2400">
                <a:solidFill>
                  <a:srgbClr val="FF0000"/>
                </a:solidFill>
              </a:rPr>
              <a:t>cold pools in bow echoes are often exceptionally strong, their propagation speed is often much faster</a:t>
            </a:r>
            <a:r>
              <a:rPr lang="en-US" altLang="en-US" sz="2400"/>
              <a:t> than nearby convective cells or systems.</a:t>
            </a:r>
          </a:p>
          <a:p>
            <a:endParaRPr lang="en-US" altLang="en-US" sz="2800">
              <a:latin typeface="Times" panose="02020603050405020304" pitchFamily="18" charset="0"/>
              <a:cs typeface="Arial" panose="020B0604020202020204" pitchFamily="34" charset="0"/>
            </a:endParaRPr>
          </a:p>
        </p:txBody>
      </p:sp>
      <p:sp>
        <p:nvSpPr>
          <p:cNvPr id="142341" name="Rectangle 5"/>
          <p:cNvSpPr>
            <a:spLocks noChangeArrowheads="1"/>
          </p:cNvSpPr>
          <p:nvPr/>
        </p:nvSpPr>
        <p:spPr bwMode="auto">
          <a:xfrm>
            <a:off x="0" y="4114800"/>
            <a:ext cx="4495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sz="1400" b="1">
              <a:latin typeface="Times" panose="02020603050405020304" pitchFamily="18" charset="0"/>
            </a:endParaRPr>
          </a:p>
          <a:p>
            <a:pPr>
              <a:spcBef>
                <a:spcPct val="20000"/>
              </a:spcBef>
              <a:buFontTx/>
              <a:buChar char="•"/>
            </a:pPr>
            <a:endParaRPr lang="en-US" altLang="en-US" sz="1600" b="1">
              <a:latin typeface="Times" panose="02020603050405020304" pitchFamily="18" charset="0"/>
            </a:endParaRPr>
          </a:p>
          <a:p>
            <a:pPr>
              <a:spcBef>
                <a:spcPct val="20000"/>
              </a:spcBef>
              <a:buFontTx/>
              <a:buChar char="•"/>
            </a:pPr>
            <a:endParaRPr lang="en-US" altLang="en-US" sz="1400">
              <a:latin typeface="Times"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0" y="228600"/>
            <a:ext cx="7772400" cy="1143000"/>
          </a:xfrm>
        </p:spPr>
        <p:txBody>
          <a:bodyPr/>
          <a:lstStyle/>
          <a:p>
            <a:r>
              <a:rPr lang="en-US" altLang="en-US" sz="2800">
                <a:latin typeface="Times" panose="02020603050405020304" pitchFamily="18" charset="0"/>
              </a:rPr>
              <a:t>Bow Echo Vertical Cross Section</a:t>
            </a:r>
            <a:endParaRPr lang="en-US" altLang="en-US" sz="2800" b="0">
              <a:latin typeface="Times" panose="02020603050405020304" pitchFamily="18" charset="0"/>
            </a:endParaRPr>
          </a:p>
        </p:txBody>
      </p:sp>
      <p:sp>
        <p:nvSpPr>
          <p:cNvPr id="108547" name="Rectangle 3"/>
          <p:cNvSpPr>
            <a:spLocks noGrp="1" noChangeArrowheads="1"/>
          </p:cNvSpPr>
          <p:nvPr>
            <p:ph type="body" idx="1"/>
          </p:nvPr>
        </p:nvSpPr>
        <p:spPr>
          <a:xfrm>
            <a:off x="228600" y="1447800"/>
            <a:ext cx="4495800" cy="4114800"/>
          </a:xfrm>
        </p:spPr>
        <p:txBody>
          <a:bodyPr/>
          <a:lstStyle/>
          <a:p>
            <a:pPr>
              <a:lnSpc>
                <a:spcPct val="90000"/>
              </a:lnSpc>
            </a:pPr>
            <a:r>
              <a:rPr lang="en-US" altLang="en-US" sz="2000">
                <a:latin typeface="Times" panose="02020603050405020304" pitchFamily="18" charset="0"/>
                <a:cs typeface="Arial" panose="020B0604020202020204" pitchFamily="34" charset="0"/>
              </a:rPr>
              <a:t>A vertical cross section through the core of the bow depicts a strong, vertically erect updraft at the leading edge of the system, with </a:t>
            </a:r>
            <a:r>
              <a:rPr lang="en-US" altLang="en-US" sz="2000">
                <a:solidFill>
                  <a:srgbClr val="FF0000"/>
                </a:solidFill>
                <a:latin typeface="Times" panose="02020603050405020304" pitchFamily="18" charset="0"/>
                <a:cs typeface="Arial" panose="020B0604020202020204" pitchFamily="34" charset="0"/>
              </a:rPr>
              <a:t>a strong, elevated rear-inflow jet impinging to just behind the updraft region at mid-levels before descending rapidly to spread along the surface. </a:t>
            </a:r>
            <a:br>
              <a:rPr lang="en-US" altLang="en-US" sz="2000">
                <a:solidFill>
                  <a:srgbClr val="FF0000"/>
                </a:solidFill>
                <a:latin typeface="Times" panose="02020603050405020304" pitchFamily="18" charset="0"/>
                <a:cs typeface="Arial" panose="020B0604020202020204" pitchFamily="34" charset="0"/>
              </a:rPr>
            </a:br>
            <a:endParaRPr lang="en-US" altLang="en-US" sz="2000">
              <a:solidFill>
                <a:srgbClr val="FF0000"/>
              </a:solidFill>
              <a:latin typeface="Times" panose="02020603050405020304" pitchFamily="18" charset="0"/>
              <a:cs typeface="Arial" panose="020B0604020202020204" pitchFamily="34" charset="0"/>
            </a:endParaRPr>
          </a:p>
          <a:p>
            <a:pPr>
              <a:lnSpc>
                <a:spcPct val="90000"/>
              </a:lnSpc>
            </a:pPr>
            <a:r>
              <a:rPr lang="en-US" altLang="en-US" sz="2000">
                <a:latin typeface="Times" panose="02020603050405020304" pitchFamily="18" charset="0"/>
                <a:cs typeface="Arial" panose="020B0604020202020204" pitchFamily="34" charset="0"/>
              </a:rPr>
              <a:t>Above the rear-inflow jet, the updraft current turns rapidly rearward, feeding into the stratiform precipitation region. The pressure field (not shown) is characterized by a strong mesohigh at the surface, associated with the cold pool, and a strong mesolow at mid-levels, just above the mesohigh.</a:t>
            </a:r>
          </a:p>
        </p:txBody>
      </p:sp>
      <p:pic>
        <p:nvPicPr>
          <p:cNvPr id="108549" name="Picture 5" descr="bowvc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590800"/>
            <a:ext cx="371475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152400"/>
            <a:ext cx="7772400" cy="914400"/>
          </a:xfrm>
        </p:spPr>
        <p:txBody>
          <a:bodyPr/>
          <a:lstStyle/>
          <a:p>
            <a:r>
              <a:rPr lang="en-US" altLang="en-US" sz="2800" b="0" dirty="0">
                <a:solidFill>
                  <a:srgbClr val="66FFFF"/>
                </a:solidFill>
                <a:latin typeface="Times" panose="02020603050405020304" pitchFamily="18" charset="0"/>
              </a:rPr>
              <a:t> </a:t>
            </a:r>
            <a:r>
              <a:rPr lang="en-US" altLang="en-US" sz="2800" dirty="0" smtClean="0">
                <a:latin typeface="Times" panose="02020603050405020304" pitchFamily="18" charset="0"/>
              </a:rPr>
              <a:t>Bookend/Line-end </a:t>
            </a:r>
            <a:r>
              <a:rPr lang="en-US" altLang="en-US" sz="2800" dirty="0">
                <a:latin typeface="Times" panose="02020603050405020304" pitchFamily="18" charset="0"/>
              </a:rPr>
              <a:t>Vortices in Bow Echoes</a:t>
            </a:r>
            <a:endParaRPr lang="en-US" altLang="en-US" sz="2800" b="0" dirty="0">
              <a:latin typeface="Times" panose="02020603050405020304" pitchFamily="18" charset="0"/>
            </a:endParaRPr>
          </a:p>
        </p:txBody>
      </p:sp>
      <p:sp>
        <p:nvSpPr>
          <p:cNvPr id="109571" name="Rectangle 3"/>
          <p:cNvSpPr>
            <a:spLocks noGrp="1" noChangeArrowheads="1"/>
          </p:cNvSpPr>
          <p:nvPr>
            <p:ph type="body" idx="1"/>
          </p:nvPr>
        </p:nvSpPr>
        <p:spPr>
          <a:xfrm>
            <a:off x="304800" y="1066800"/>
            <a:ext cx="4038600" cy="4114800"/>
          </a:xfrm>
        </p:spPr>
        <p:txBody>
          <a:bodyPr/>
          <a:lstStyle/>
          <a:p>
            <a:pPr>
              <a:lnSpc>
                <a:spcPct val="90000"/>
              </a:lnSpc>
            </a:pPr>
            <a:r>
              <a:rPr lang="en-US" altLang="en-US" sz="2000" dirty="0">
                <a:latin typeface="Times" panose="02020603050405020304" pitchFamily="18" charset="0"/>
                <a:cs typeface="Arial" panose="020B0604020202020204" pitchFamily="34" charset="0"/>
              </a:rPr>
              <a:t>Bow echoes’ extreme intensity is due in large part to their </a:t>
            </a:r>
            <a:r>
              <a:rPr lang="en-US" altLang="en-US" sz="2000" dirty="0">
                <a:solidFill>
                  <a:srgbClr val="FF0000"/>
                </a:solidFill>
                <a:latin typeface="Times" panose="02020603050405020304" pitchFamily="18" charset="0"/>
                <a:cs typeface="Arial" panose="020B0604020202020204" pitchFamily="34" charset="0"/>
              </a:rPr>
              <a:t>relatively small size. </a:t>
            </a:r>
            <a:r>
              <a:rPr lang="en-US" altLang="en-US" sz="2000" dirty="0">
                <a:latin typeface="Times" panose="02020603050405020304" pitchFamily="18" charset="0"/>
                <a:cs typeface="Arial" panose="020B0604020202020204" pitchFamily="34" charset="0"/>
              </a:rPr>
              <a:t>In particular, the smaller distance between the bookend vortices enhances the focusing effect on the mid-level flow between the vortices, which can significantly strengthen the rear-inflow jet. </a:t>
            </a:r>
            <a:br>
              <a:rPr lang="en-US" altLang="en-US" sz="2000" dirty="0">
                <a:latin typeface="Times" panose="02020603050405020304" pitchFamily="18" charset="0"/>
                <a:cs typeface="Arial" panose="020B0604020202020204" pitchFamily="34" charset="0"/>
              </a:rPr>
            </a:br>
            <a:r>
              <a:rPr lang="en-US" altLang="en-US" sz="1200" dirty="0" smtClean="0">
                <a:latin typeface="Times" panose="02020603050405020304" pitchFamily="18" charset="0"/>
                <a:cs typeface="Arial" panose="020B0604020202020204" pitchFamily="34" charset="0"/>
              </a:rPr>
              <a:t>  </a:t>
            </a:r>
            <a:endParaRPr lang="en-US" altLang="en-US" sz="2000" dirty="0">
              <a:latin typeface="Times" panose="02020603050405020304" pitchFamily="18" charset="0"/>
              <a:cs typeface="Arial" panose="020B0604020202020204" pitchFamily="34" charset="0"/>
            </a:endParaRPr>
          </a:p>
          <a:p>
            <a:pPr>
              <a:lnSpc>
                <a:spcPct val="90000"/>
              </a:lnSpc>
            </a:pPr>
            <a:r>
              <a:rPr lang="en-US" altLang="en-US" sz="2000" dirty="0">
                <a:latin typeface="Times" panose="02020603050405020304" pitchFamily="18" charset="0"/>
                <a:cs typeface="Arial" panose="020B0604020202020204" pitchFamily="34" charset="0"/>
              </a:rPr>
              <a:t>The </a:t>
            </a:r>
            <a:r>
              <a:rPr lang="en-US" altLang="en-US" sz="2000" dirty="0">
                <a:solidFill>
                  <a:srgbClr val="FF0000"/>
                </a:solidFill>
                <a:latin typeface="Times" panose="02020603050405020304" pitchFamily="18" charset="0"/>
                <a:cs typeface="Arial" panose="020B0604020202020204" pitchFamily="34" charset="0"/>
              </a:rPr>
              <a:t>descent of this enhanced rear-inflow jet </a:t>
            </a:r>
            <a:r>
              <a:rPr lang="en-US" altLang="en-US" sz="2000" dirty="0">
                <a:latin typeface="Times" panose="02020603050405020304" pitchFamily="18" charset="0"/>
                <a:cs typeface="Arial" panose="020B0604020202020204" pitchFamily="34" charset="0"/>
              </a:rPr>
              <a:t>to the surface tends to produce </a:t>
            </a:r>
            <a:r>
              <a:rPr lang="en-US" altLang="en-US" sz="2000" dirty="0">
                <a:solidFill>
                  <a:srgbClr val="FF0000"/>
                </a:solidFill>
                <a:latin typeface="Times" panose="02020603050405020304" pitchFamily="18" charset="0"/>
                <a:cs typeface="Arial" panose="020B0604020202020204" pitchFamily="34" charset="0"/>
              </a:rPr>
              <a:t>extreme surface </a:t>
            </a:r>
            <a:r>
              <a:rPr lang="en-US" altLang="en-US" sz="2000" dirty="0" smtClean="0">
                <a:solidFill>
                  <a:srgbClr val="FF0000"/>
                </a:solidFill>
                <a:latin typeface="Times" panose="02020603050405020304" pitchFamily="18" charset="0"/>
                <a:cs typeface="Arial" panose="020B0604020202020204" pitchFamily="34" charset="0"/>
              </a:rPr>
              <a:t>winds</a:t>
            </a:r>
          </a:p>
          <a:p>
            <a:pPr>
              <a:lnSpc>
                <a:spcPct val="90000"/>
              </a:lnSpc>
            </a:pPr>
            <a:endParaRPr lang="en-US" altLang="en-US" sz="900" dirty="0">
              <a:solidFill>
                <a:srgbClr val="FF0000"/>
              </a:solidFill>
              <a:latin typeface="Times" panose="02020603050405020304" pitchFamily="18" charset="0"/>
              <a:cs typeface="Arial" panose="020B0604020202020204" pitchFamily="34" charset="0"/>
            </a:endParaRPr>
          </a:p>
          <a:p>
            <a:pPr>
              <a:lnSpc>
                <a:spcPct val="90000"/>
              </a:lnSpc>
            </a:pPr>
            <a:r>
              <a:rPr lang="en-US" altLang="zh-CN" sz="2000" dirty="0" smtClean="0">
                <a:solidFill>
                  <a:srgbClr val="FF0000"/>
                </a:solidFill>
                <a:latin typeface="Times" panose="02020603050405020304" pitchFamily="18" charset="0"/>
                <a:cs typeface="Arial" panose="020B0604020202020204" pitchFamily="34" charset="0"/>
              </a:rPr>
              <a:t>Water loading and downward dynamic pressure gradient forces (DPGF) </a:t>
            </a:r>
            <a:r>
              <a:rPr lang="en-US" altLang="zh-CN" sz="2000" dirty="0" smtClean="0">
                <a:solidFill>
                  <a:schemeClr val="bg1">
                    <a:lumMod val="50000"/>
                  </a:schemeClr>
                </a:solidFill>
                <a:latin typeface="Times" panose="02020603050405020304" pitchFamily="18" charset="0"/>
                <a:cs typeface="Arial" panose="020B0604020202020204" pitchFamily="34" charset="0"/>
              </a:rPr>
              <a:t>are the possible causes of the descent, while recent studies have shown the latter being the primary cause.</a:t>
            </a:r>
            <a:endParaRPr lang="en-US" altLang="en-US" sz="2000" dirty="0">
              <a:solidFill>
                <a:schemeClr val="bg1">
                  <a:lumMod val="50000"/>
                </a:schemeClr>
              </a:solidFill>
              <a:latin typeface="Times" panose="02020603050405020304" pitchFamily="18" charset="0"/>
              <a:cs typeface="Arial" panose="020B0604020202020204" pitchFamily="34" charset="0"/>
            </a:endParaRPr>
          </a:p>
        </p:txBody>
      </p:sp>
      <p:pic>
        <p:nvPicPr>
          <p:cNvPr id="109573" name="Picture 5" descr="bowb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4114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609600"/>
            <a:ext cx="7772400" cy="533400"/>
          </a:xfrm>
        </p:spPr>
        <p:txBody>
          <a:bodyPr/>
          <a:lstStyle/>
          <a:p>
            <a:r>
              <a:rPr lang="en-US" altLang="en-US" sz="2800">
                <a:latin typeface="Times" panose="02020603050405020304" pitchFamily="18" charset="0"/>
              </a:rPr>
              <a:t>Rear Inflow Notch (RIN) Examples</a:t>
            </a:r>
            <a:r>
              <a:rPr lang="en-US" altLang="en-US" sz="2800" b="0">
                <a:latin typeface="Times" panose="02020603050405020304" pitchFamily="18" charset="0"/>
              </a:rPr>
              <a:t/>
            </a:r>
            <a:br>
              <a:rPr lang="en-US" altLang="en-US" sz="2800" b="0">
                <a:latin typeface="Times" panose="02020603050405020304" pitchFamily="18" charset="0"/>
              </a:rPr>
            </a:br>
            <a:endParaRPr lang="en-US" altLang="en-US" sz="2800" b="0">
              <a:latin typeface="Times" panose="02020603050405020304" pitchFamily="18" charset="0"/>
            </a:endParaRPr>
          </a:p>
        </p:txBody>
      </p:sp>
      <p:pic>
        <p:nvPicPr>
          <p:cNvPr id="107525" name="Picture 5" descr="rine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07526" name="Rectangle 6"/>
          <p:cNvSpPr>
            <a:spLocks noChangeArrowheads="1"/>
          </p:cNvSpPr>
          <p:nvPr/>
        </p:nvSpPr>
        <p:spPr bwMode="auto">
          <a:xfrm>
            <a:off x="609600" y="10668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i="1">
                <a:solidFill>
                  <a:srgbClr val="FF0000"/>
                </a:solidFill>
              </a:rPr>
              <a:t>A RIN apparent behind the bowing segment</a:t>
            </a:r>
            <a:endParaRPr lang="en-US" altLang="en-US" sz="2000" b="1">
              <a:solidFill>
                <a:srgbClr val="FF0000"/>
              </a:solidFill>
            </a:endParaRPr>
          </a:p>
          <a:p>
            <a:pPr algn="ctr" eaLnBrk="0" hangingPunct="0"/>
            <a:endParaRPr lang="en-US" altLang="en-US" sz="2000" b="1">
              <a:solidFill>
                <a:srgbClr val="FF0000"/>
              </a:solidFill>
            </a:endParaRPr>
          </a:p>
        </p:txBody>
      </p:sp>
      <p:sp>
        <p:nvSpPr>
          <p:cNvPr id="107527" name="Line 7"/>
          <p:cNvSpPr>
            <a:spLocks noChangeShapeType="1"/>
          </p:cNvSpPr>
          <p:nvPr/>
        </p:nvSpPr>
        <p:spPr bwMode="auto">
          <a:xfrm>
            <a:off x="2895600" y="3687762"/>
            <a:ext cx="304800" cy="3048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7531" name="Picture 11" descr="rinex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5260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107532" name="Rectangle 12"/>
          <p:cNvSpPr>
            <a:spLocks noChangeArrowheads="1"/>
          </p:cNvSpPr>
          <p:nvPr/>
        </p:nvSpPr>
        <p:spPr bwMode="auto">
          <a:xfrm>
            <a:off x="4724400" y="1219200"/>
            <a:ext cx="403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000" b="1" i="1">
                <a:solidFill>
                  <a:srgbClr val="FF0000"/>
                </a:solidFill>
              </a:rPr>
              <a:t>A sharply defined RIN</a:t>
            </a:r>
            <a:endParaRPr lang="en-US" altLang="en-US" sz="2000" b="1">
              <a:solidFill>
                <a:srgbClr val="FF0000"/>
              </a:solidFill>
            </a:endParaRPr>
          </a:p>
          <a:p>
            <a:pPr algn="ctr" eaLnBrk="0" hangingPunct="0"/>
            <a:endParaRPr lang="en-US" altLang="en-US" sz="2000" b="1">
              <a:solidFill>
                <a:srgbClr val="FF0000"/>
              </a:solidFill>
            </a:endParaRPr>
          </a:p>
        </p:txBody>
      </p:sp>
      <p:sp>
        <p:nvSpPr>
          <p:cNvPr id="107533" name="Line 13"/>
          <p:cNvSpPr>
            <a:spLocks noChangeShapeType="1"/>
          </p:cNvSpPr>
          <p:nvPr/>
        </p:nvSpPr>
        <p:spPr bwMode="auto">
          <a:xfrm>
            <a:off x="6400800" y="2743200"/>
            <a:ext cx="381000" cy="304800"/>
          </a:xfrm>
          <a:prstGeom prst="line">
            <a:avLst/>
          </a:prstGeom>
          <a:noFill/>
          <a:ln w="5715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9600" y="304800"/>
            <a:ext cx="3276600" cy="1371600"/>
          </a:xfrm>
        </p:spPr>
        <p:txBody>
          <a:bodyPr/>
          <a:lstStyle/>
          <a:p>
            <a:r>
              <a:rPr lang="en-US" altLang="en-US" sz="2800"/>
              <a:t> Mid-Altitude Radial Convergence (MARC)</a:t>
            </a:r>
          </a:p>
        </p:txBody>
      </p:sp>
      <p:pic>
        <p:nvPicPr>
          <p:cNvPr id="123908" name="Picture 4" descr="m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76200"/>
            <a:ext cx="371475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23910" name="Picture 6" descr="pahmar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57500"/>
            <a:ext cx="417195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123912" name="Picture 8" descr="pahmar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57500"/>
            <a:ext cx="4171950" cy="4000500"/>
          </a:xfrm>
          <a:prstGeom prst="rect">
            <a:avLst/>
          </a:prstGeom>
          <a:noFill/>
          <a:extLst>
            <a:ext uri="{909E8E84-426E-40DD-AFC4-6F175D3DCCD1}">
              <a14:hiddenFill xmlns:a14="http://schemas.microsoft.com/office/drawing/2010/main">
                <a:solidFill>
                  <a:srgbClr val="FFFFFF"/>
                </a:solidFill>
              </a14:hiddenFill>
            </a:ext>
          </a:extLst>
        </p:spPr>
      </p:pic>
      <p:sp>
        <p:nvSpPr>
          <p:cNvPr id="123913" name="Text Box 9"/>
          <p:cNvSpPr txBox="1">
            <a:spLocks noChangeArrowheads="1"/>
          </p:cNvSpPr>
          <p:nvPr/>
        </p:nvSpPr>
        <p:spPr bwMode="auto">
          <a:xfrm>
            <a:off x="533400" y="1905000"/>
            <a:ext cx="42068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solidFill>
                  <a:srgbClr val="000000"/>
                </a:solidFill>
                <a:latin typeface="Arial" panose="020B0604020202020204" pitchFamily="34" charset="0"/>
                <a:cs typeface="Arial" panose="020B0604020202020204" pitchFamily="34" charset="0"/>
              </a:rPr>
              <a:t>MARC is a Doppler velocity signature that can serve as a precursor to the initial onset of damaging downburst winds in a squall line.</a:t>
            </a:r>
            <a:endParaRPr lang="en-US" altLang="en-US">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94060" y="304800"/>
            <a:ext cx="7964140" cy="6323714"/>
          </a:xfrm>
          <a:prstGeom prst="rect">
            <a:avLst/>
          </a:prstGeom>
        </p:spPr>
      </p:pic>
    </p:spTree>
    <p:extLst>
      <p:ext uri="{BB962C8B-B14F-4D97-AF65-F5344CB8AC3E}">
        <p14:creationId xmlns:p14="http://schemas.microsoft.com/office/powerpoint/2010/main" val="1729736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46" y="76200"/>
            <a:ext cx="7772400" cy="1143000"/>
          </a:xfrm>
        </p:spPr>
        <p:txBody>
          <a:bodyPr/>
          <a:lstStyle/>
          <a:p>
            <a:r>
              <a:rPr lang="en-US" dirty="0" smtClean="0"/>
              <a:t>Bookend Vortices</a:t>
            </a:r>
            <a:endParaRPr lang="en-US" dirty="0"/>
          </a:p>
        </p:txBody>
      </p:sp>
      <p:sp>
        <p:nvSpPr>
          <p:cNvPr id="3" name="Content Placeholder 2"/>
          <p:cNvSpPr>
            <a:spLocks noGrp="1"/>
          </p:cNvSpPr>
          <p:nvPr>
            <p:ph idx="1"/>
          </p:nvPr>
        </p:nvSpPr>
        <p:spPr>
          <a:xfrm>
            <a:off x="152400" y="1371600"/>
            <a:ext cx="4495800" cy="4114800"/>
          </a:xfrm>
        </p:spPr>
        <p:txBody>
          <a:bodyPr/>
          <a:lstStyle/>
          <a:p>
            <a:r>
              <a:rPr lang="en-US" sz="1800" dirty="0"/>
              <a:t>When the </a:t>
            </a:r>
            <a:r>
              <a:rPr lang="en-US" sz="1800" dirty="0" smtClean="0"/>
              <a:t>line is of limited length, </a:t>
            </a:r>
            <a:r>
              <a:rPr lang="en-US" sz="1800" dirty="0"/>
              <a:t>a bow echo may form, in which </a:t>
            </a:r>
            <a:r>
              <a:rPr lang="en-US" sz="1800" dirty="0" smtClean="0"/>
              <a:t>a couplet </a:t>
            </a:r>
            <a:r>
              <a:rPr lang="en-US" sz="1800" dirty="0"/>
              <a:t>of vertical vorticity straddles the rear-inflow </a:t>
            </a:r>
            <a:r>
              <a:rPr lang="en-US" sz="1800" dirty="0" smtClean="0"/>
              <a:t>jet, with </a:t>
            </a:r>
            <a:r>
              <a:rPr lang="en-US" sz="1800" dirty="0"/>
              <a:t>the most intense vorticity concentrated in </a:t>
            </a:r>
            <a:r>
              <a:rPr lang="en-US" sz="1800" i="1" dirty="0" smtClean="0"/>
              <a:t>bookend vortices.</a:t>
            </a:r>
          </a:p>
          <a:p>
            <a:r>
              <a:rPr lang="en-US" sz="1800" dirty="0" smtClean="0"/>
              <a:t>In </a:t>
            </a:r>
            <a:r>
              <a:rPr lang="en-US" sz="1800" dirty="0"/>
              <a:t>a mature bow </a:t>
            </a:r>
            <a:r>
              <a:rPr lang="en-US" sz="1800" dirty="0" smtClean="0"/>
              <a:t>echo, bookend </a:t>
            </a:r>
            <a:r>
              <a:rPr lang="en-US" sz="1800" dirty="0"/>
              <a:t>vortices are the result of vortex lines </a:t>
            </a:r>
            <a:r>
              <a:rPr lang="en-US" sz="1800" dirty="0" smtClean="0"/>
              <a:t>being </a:t>
            </a:r>
            <a:r>
              <a:rPr lang="en-US" sz="1800" dirty="0"/>
              <a:t>generated </a:t>
            </a:r>
            <a:r>
              <a:rPr lang="en-US" sz="1800" dirty="0" err="1"/>
              <a:t>baroclinically</a:t>
            </a:r>
            <a:r>
              <a:rPr lang="en-US" sz="1800" dirty="0"/>
              <a:t> in the cold pool of the </a:t>
            </a:r>
            <a:r>
              <a:rPr lang="en-US" sz="1800" dirty="0" smtClean="0"/>
              <a:t>squall line </a:t>
            </a:r>
            <a:r>
              <a:rPr lang="en-US" sz="1800" dirty="0"/>
              <a:t>and subsequently being drawn upward by the </a:t>
            </a:r>
            <a:r>
              <a:rPr lang="en-US" sz="1800" dirty="0" smtClean="0"/>
              <a:t>leading updraft</a:t>
            </a:r>
            <a:r>
              <a:rPr lang="en-US" sz="1800" dirty="0"/>
              <a:t>, which yields counter-rotating line-end vortices</a:t>
            </a:r>
          </a:p>
          <a:p>
            <a:r>
              <a:rPr lang="en-US" sz="1800" dirty="0" smtClean="0"/>
              <a:t>The bookend </a:t>
            </a:r>
            <a:r>
              <a:rPr lang="en-US" sz="1800" dirty="0"/>
              <a:t>vortices enhance the rear-inflow jet and </a:t>
            </a:r>
            <a:r>
              <a:rPr lang="en-US" sz="1800" dirty="0" smtClean="0"/>
              <a:t>initiate the </a:t>
            </a:r>
            <a:r>
              <a:rPr lang="en-US" sz="1800" dirty="0"/>
              <a:t>bowing process. </a:t>
            </a:r>
            <a:endParaRPr lang="en-US" sz="1800" dirty="0" smtClean="0"/>
          </a:p>
          <a:p>
            <a:r>
              <a:rPr lang="en-US" sz="1800" dirty="0" smtClean="0"/>
              <a:t>After </a:t>
            </a:r>
            <a:r>
              <a:rPr lang="en-US" sz="1800" dirty="0"/>
              <a:t>several hours, </a:t>
            </a:r>
            <a:r>
              <a:rPr lang="en-US" sz="1800" dirty="0" smtClean="0"/>
              <a:t>the accumulated effect </a:t>
            </a:r>
            <a:r>
              <a:rPr lang="en-US" sz="1800" dirty="0"/>
              <a:t>of the Coriolis </a:t>
            </a:r>
            <a:r>
              <a:rPr lang="en-US" sz="1800" dirty="0" smtClean="0"/>
              <a:t>effect can cause the cyclonic </a:t>
            </a:r>
            <a:r>
              <a:rPr lang="en-US" sz="1800" dirty="0"/>
              <a:t>vortex </a:t>
            </a:r>
            <a:r>
              <a:rPr lang="en-US" sz="1800" dirty="0" smtClean="0"/>
              <a:t>to become dominant, leading to a comma shape</a:t>
            </a:r>
            <a:endParaRPr lang="en-US" sz="1800" dirty="0"/>
          </a:p>
        </p:txBody>
      </p:sp>
      <p:pic>
        <p:nvPicPr>
          <p:cNvPr id="5" name="Picture 4"/>
          <p:cNvPicPr>
            <a:picLocks noChangeAspect="1"/>
          </p:cNvPicPr>
          <p:nvPr/>
        </p:nvPicPr>
        <p:blipFill>
          <a:blip r:embed="rId2"/>
          <a:stretch>
            <a:fillRect/>
          </a:stretch>
        </p:blipFill>
        <p:spPr>
          <a:xfrm>
            <a:off x="4648200" y="1447800"/>
            <a:ext cx="4285714" cy="5114286"/>
          </a:xfrm>
          <a:prstGeom prst="rect">
            <a:avLst/>
          </a:prstGeom>
        </p:spPr>
      </p:pic>
    </p:spTree>
    <p:extLst>
      <p:ext uri="{BB962C8B-B14F-4D97-AF65-F5344CB8AC3E}">
        <p14:creationId xmlns:p14="http://schemas.microsoft.com/office/powerpoint/2010/main" val="3661210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350172"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5029200" y="3810000"/>
            <a:ext cx="3151055" cy="1200329"/>
          </a:xfrm>
          <a:prstGeom prst="rect">
            <a:avLst/>
          </a:prstGeom>
          <a:noFill/>
        </p:spPr>
        <p:txBody>
          <a:bodyPr wrap="non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Uplift of </a:t>
            </a:r>
            <a:r>
              <a:rPr lang="en-US" sz="2400" b="1" dirty="0" err="1" smtClean="0">
                <a:solidFill>
                  <a:srgbClr val="FF0000"/>
                </a:solidFill>
                <a:latin typeface="Times New Roman" panose="02020603050405020304" pitchFamily="18" charset="0"/>
                <a:cs typeface="Times New Roman" panose="02020603050405020304" pitchFamily="18" charset="0"/>
              </a:rPr>
              <a:t>baroclinic</a:t>
            </a:r>
            <a:r>
              <a:rPr lang="en-US" altLang="zh-CN" sz="2400" b="1" dirty="0" err="1" smtClean="0">
                <a:solidFill>
                  <a:srgbClr val="FF0000"/>
                </a:solidFill>
                <a:latin typeface="Times New Roman" panose="02020603050405020304" pitchFamily="18" charset="0"/>
                <a:cs typeface="Times New Roman" panose="02020603050405020304" pitchFamily="18" charset="0"/>
              </a:rPr>
              <a:t>ally</a:t>
            </a:r>
            <a:endParaRPr lang="en-US" altLang="zh-CN" sz="2400" b="1" dirty="0" smtClean="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cs typeface="Times New Roman" panose="02020603050405020304" pitchFamily="18" charset="0"/>
              </a:rPr>
              <a:t>g</a:t>
            </a:r>
            <a:r>
              <a:rPr lang="en-US" b="1" dirty="0" smtClean="0">
                <a:solidFill>
                  <a:srgbClr val="FF0000"/>
                </a:solidFill>
                <a:cs typeface="Times New Roman" panose="02020603050405020304" pitchFamily="18" charset="0"/>
              </a:rPr>
              <a:t>enerated </a:t>
            </a:r>
            <a:r>
              <a:rPr lang="en-US" sz="2400" b="1" dirty="0" smtClean="0">
                <a:solidFill>
                  <a:srgbClr val="FF0000"/>
                </a:solidFill>
                <a:latin typeface="Times New Roman" panose="02020603050405020304" pitchFamily="18" charset="0"/>
                <a:cs typeface="Times New Roman" panose="02020603050405020304" pitchFamily="18" charset="0"/>
              </a:rPr>
              <a:t>horizontal </a:t>
            </a:r>
          </a:p>
          <a:p>
            <a:r>
              <a:rPr lang="en-US" sz="2400" b="1" dirty="0" smtClean="0">
                <a:solidFill>
                  <a:srgbClr val="FF0000"/>
                </a:solidFill>
                <a:latin typeface="Times New Roman" panose="02020603050405020304" pitchFamily="18" charset="0"/>
                <a:cs typeface="Times New Roman" panose="02020603050405020304" pitchFamily="18" charset="0"/>
              </a:rPr>
              <a:t>vorticity</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75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03385" y="269875"/>
            <a:ext cx="7772400" cy="609600"/>
          </a:xfrm>
        </p:spPr>
        <p:txBody>
          <a:bodyPr/>
          <a:lstStyle/>
          <a:p>
            <a:r>
              <a:rPr lang="en-US" altLang="en-US" sz="2800" dirty="0">
                <a:latin typeface="Times" panose="02020603050405020304" pitchFamily="18" charset="0"/>
              </a:rPr>
              <a:t>Severe Bow Echo Environments</a:t>
            </a:r>
            <a:r>
              <a:rPr lang="en-US" altLang="en-US" sz="2800" b="0" dirty="0">
                <a:latin typeface="Times" panose="02020603050405020304" pitchFamily="18" charset="0"/>
              </a:rPr>
              <a:t/>
            </a:r>
            <a:br>
              <a:rPr lang="en-US" altLang="en-US" sz="2800" b="0" dirty="0">
                <a:latin typeface="Times" panose="02020603050405020304" pitchFamily="18" charset="0"/>
              </a:rPr>
            </a:br>
            <a:endParaRPr lang="en-US" altLang="en-US" sz="2800" b="0" dirty="0">
              <a:latin typeface="Times" panose="02020603050405020304" pitchFamily="18" charset="0"/>
            </a:endParaRPr>
          </a:p>
        </p:txBody>
      </p:sp>
      <p:sp>
        <p:nvSpPr>
          <p:cNvPr id="110595" name="Rectangle 3"/>
          <p:cNvSpPr>
            <a:spLocks noGrp="1" noChangeArrowheads="1"/>
          </p:cNvSpPr>
          <p:nvPr>
            <p:ph type="body" idx="1"/>
          </p:nvPr>
        </p:nvSpPr>
        <p:spPr>
          <a:xfrm>
            <a:off x="685800" y="762000"/>
            <a:ext cx="8153400" cy="1981200"/>
          </a:xfrm>
        </p:spPr>
        <p:txBody>
          <a:bodyPr/>
          <a:lstStyle/>
          <a:p>
            <a:r>
              <a:rPr lang="en-US" altLang="en-US" sz="1800" dirty="0">
                <a:latin typeface="Arial" panose="020B0604020202020204" pitchFamily="34" charset="0"/>
                <a:cs typeface="Arial" panose="020B0604020202020204" pitchFamily="34" charset="0"/>
              </a:rPr>
              <a:t>Severe bow echoes are most often observed in environments with moderate-to-strong low-level shear and very high CAPE. </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From a climatological study by Johns and </a:t>
            </a:r>
            <a:r>
              <a:rPr lang="en-US" altLang="en-US" sz="1800" dirty="0" err="1">
                <a:latin typeface="Arial" panose="020B0604020202020204" pitchFamily="34" charset="0"/>
                <a:cs typeface="Arial" panose="020B0604020202020204" pitchFamily="34" charset="0"/>
              </a:rPr>
              <a:t>Hirt</a:t>
            </a:r>
            <a:r>
              <a:rPr lang="en-US" altLang="en-US" sz="1800" dirty="0">
                <a:latin typeface="Arial" panose="020B0604020202020204" pitchFamily="34" charset="0"/>
                <a:cs typeface="Arial" panose="020B0604020202020204" pitchFamily="34" charset="0"/>
              </a:rPr>
              <a:t> (1987), the lifted index (LI) averages about -8 K (this usually indicates a CAPE value &gt;2500), with an average 700-mb wind magnitude of 17 m/s.</a:t>
            </a:r>
            <a:r>
              <a:rPr lang="en-US" altLang="en-US" sz="1800" dirty="0"/>
              <a:t> </a:t>
            </a:r>
            <a:r>
              <a:rPr lang="en-US" altLang="en-US" sz="1600" dirty="0"/>
              <a:t/>
            </a:r>
            <a:br>
              <a:rPr lang="en-US" altLang="en-US" sz="1600" dirty="0"/>
            </a:br>
            <a:endParaRPr lang="en-US" altLang="en-US" sz="1600" dirty="0"/>
          </a:p>
          <a:p>
            <a:endParaRPr lang="en-US" altLang="en-US" sz="1600" dirty="0"/>
          </a:p>
        </p:txBody>
      </p:sp>
      <p:pic>
        <p:nvPicPr>
          <p:cNvPr id="110597" name="Picture 5" descr="sqlml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3810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sqlfuj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95600"/>
            <a:ext cx="4191000" cy="3530600"/>
          </a:xfrm>
          <a:prstGeom prst="rect">
            <a:avLst/>
          </a:prstGeom>
          <a:noFill/>
          <a:extLst>
            <a:ext uri="{909E8E84-426E-40DD-AFC4-6F175D3DCCD1}">
              <a14:hiddenFill xmlns:a14="http://schemas.microsoft.com/office/drawing/2010/main">
                <a:solidFill>
                  <a:srgbClr val="FFFFFF"/>
                </a:solidFill>
              </a14:hiddenFill>
            </a:ext>
          </a:extLst>
        </p:spPr>
      </p:pic>
      <p:sp>
        <p:nvSpPr>
          <p:cNvPr id="110600" name="Rectangle 8"/>
          <p:cNvSpPr>
            <a:spLocks noChangeArrowheads="1"/>
          </p:cNvSpPr>
          <p:nvPr/>
        </p:nvSpPr>
        <p:spPr bwMode="auto">
          <a:xfrm>
            <a:off x="2590800" y="6248400"/>
            <a:ext cx="4343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400" b="1" i="1" dirty="0">
                <a:solidFill>
                  <a:schemeClr val="bg1"/>
                </a:solidFill>
              </a:rPr>
              <a:t>This environment produced a strong bow echo.</a:t>
            </a:r>
            <a:r>
              <a:rPr lang="en-US" altLang="en-US" i="1" dirty="0">
                <a:solidFill>
                  <a:schemeClr val="bg1"/>
                </a:solidFill>
              </a:rPr>
              <a:t> </a:t>
            </a:r>
            <a:endParaRPr lang="en-US" altLang="en-US" dirty="0">
              <a:solidFill>
                <a:schemeClr val="bg1"/>
              </a:solidFill>
            </a:endParaRPr>
          </a:p>
          <a:p>
            <a:pPr algn="ctr" eaLnBrk="0" hangingPunct="0"/>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381000"/>
            <a:ext cx="7772400" cy="685800"/>
          </a:xfrm>
        </p:spPr>
        <p:txBody>
          <a:bodyPr/>
          <a:lstStyle/>
          <a:p>
            <a:r>
              <a:rPr lang="en-US" altLang="en-US" sz="2400">
                <a:solidFill>
                  <a:schemeClr val="bg1"/>
                </a:solidFill>
              </a:rPr>
              <a:t>Bright band associated with stratiform precipitation in a squall line system</a:t>
            </a:r>
          </a:p>
        </p:txBody>
      </p:sp>
      <p:pic>
        <p:nvPicPr>
          <p:cNvPr id="103428" name="Picture 4" descr="Squall_Bright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467600" cy="5408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Promotion of rear inflow by horizontal gradient force</a:t>
            </a:r>
            <a:endParaRPr lang="en-US" sz="4000" dirty="0"/>
          </a:p>
        </p:txBody>
      </p:sp>
      <p:pic>
        <p:nvPicPr>
          <p:cNvPr id="4" name="Picture 3"/>
          <p:cNvPicPr>
            <a:picLocks noChangeAspect="1"/>
          </p:cNvPicPr>
          <p:nvPr/>
        </p:nvPicPr>
        <p:blipFill>
          <a:blip r:embed="rId2"/>
          <a:stretch>
            <a:fillRect/>
          </a:stretch>
        </p:blipFill>
        <p:spPr>
          <a:xfrm>
            <a:off x="333905" y="2524362"/>
            <a:ext cx="8476190" cy="4333638"/>
          </a:xfrm>
          <a:prstGeom prst="rect">
            <a:avLst/>
          </a:prstGeom>
        </p:spPr>
      </p:pic>
      <p:sp>
        <p:nvSpPr>
          <p:cNvPr id="5" name="TextBox 4"/>
          <p:cNvSpPr txBox="1"/>
          <p:nvPr/>
        </p:nvSpPr>
        <p:spPr>
          <a:xfrm>
            <a:off x="2286000" y="2209800"/>
            <a:ext cx="4631396" cy="461665"/>
          </a:xfrm>
          <a:prstGeom prst="rect">
            <a:avLst/>
          </a:prstGeom>
          <a:noFill/>
        </p:spPr>
        <p:txBody>
          <a:bodyPr wrap="none" rtlCol="0">
            <a:spAutoFit/>
          </a:bodyPr>
          <a:lstStyle/>
          <a:p>
            <a:r>
              <a:rPr lang="en-US" dirty="0" smtClean="0">
                <a:solidFill>
                  <a:srgbClr val="FF0000"/>
                </a:solidFill>
              </a:rPr>
              <a:t>High CAPE                    Low CAPE</a:t>
            </a:r>
            <a:endParaRPr lang="en-US" dirty="0">
              <a:solidFill>
                <a:srgbClr val="FF0000"/>
              </a:solidFill>
            </a:endParaRPr>
          </a:p>
        </p:txBody>
      </p:sp>
    </p:spTree>
    <p:extLst>
      <p:ext uri="{BB962C8B-B14F-4D97-AF65-F5344CB8AC3E}">
        <p14:creationId xmlns:p14="http://schemas.microsoft.com/office/powerpoint/2010/main" val="1981967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0"/>
            <a:ext cx="7772400" cy="609600"/>
          </a:xfrm>
        </p:spPr>
        <p:txBody>
          <a:bodyPr/>
          <a:lstStyle/>
          <a:p>
            <a:r>
              <a:rPr lang="en-US" altLang="en-US" sz="2400" dirty="0" smtClean="0">
                <a:latin typeface="Times" panose="02020603050405020304" pitchFamily="18" charset="0"/>
              </a:rPr>
              <a:t>Vorticity Explanation of Rear Inflow Jet Formation</a:t>
            </a:r>
            <a:endParaRPr lang="en-US" altLang="en-US" sz="2400" b="0" dirty="0">
              <a:latin typeface="Times" panose="02020603050405020304" pitchFamily="18" charset="0"/>
            </a:endParaRPr>
          </a:p>
        </p:txBody>
      </p:sp>
      <p:sp>
        <p:nvSpPr>
          <p:cNvPr id="112657" name="Text Box 17"/>
          <p:cNvSpPr txBox="1">
            <a:spLocks noChangeArrowheads="1"/>
          </p:cNvSpPr>
          <p:nvPr/>
        </p:nvSpPr>
        <p:spPr bwMode="auto">
          <a:xfrm>
            <a:off x="61913" y="5181600"/>
            <a:ext cx="9082087"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altLang="en-US" sz="1800" dirty="0">
                <a:solidFill>
                  <a:srgbClr val="000000"/>
                </a:solidFill>
              </a:rPr>
              <a:t>The updraft current is denoted by the thick double-lined flow vector, with the rear-inflow current in (c) and (d) denoted by the thick dashed vector. The shading denotes the surface cold pool. The thin, circular arrows depict the most significant sources of horizontal vorticity, which are either associated with the ambient shear or are generated within the convective </a:t>
            </a:r>
            <a:r>
              <a:rPr lang="en-US" altLang="en-US" sz="1800" dirty="0" smtClean="0">
                <a:solidFill>
                  <a:srgbClr val="000000"/>
                </a:solidFill>
              </a:rPr>
              <a:t>system. </a:t>
            </a:r>
            <a:r>
              <a:rPr lang="en-US" altLang="en-US" sz="1800" dirty="0">
                <a:solidFill>
                  <a:srgbClr val="000000"/>
                </a:solidFill>
              </a:rPr>
              <a:t>Regions of lighter or heavier rainfall are indicated by the more sparsely or densely packed vertical lines, respectively. The scalloped line denotes the outline of the cloud (adapted in Weisman 1993 from Weisman 1992).</a:t>
            </a:r>
          </a:p>
          <a:p>
            <a:endParaRPr lang="en-US" altLang="en-US" dirty="0">
              <a:solidFill>
                <a:srgbClr val="000000"/>
              </a:solidFill>
            </a:endParaRPr>
          </a:p>
        </p:txBody>
      </p:sp>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433828" y="609600"/>
            <a:ext cx="8205388" cy="4495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sz="4000"/>
              <a:t>Four stages in the evolution of an idealized bow echo</a:t>
            </a:r>
          </a:p>
        </p:txBody>
      </p:sp>
      <p:sp>
        <p:nvSpPr>
          <p:cNvPr id="135171" name="Rectangle 3"/>
          <p:cNvSpPr>
            <a:spLocks noGrp="1" noChangeArrowheads="1"/>
          </p:cNvSpPr>
          <p:nvPr>
            <p:ph type="body" idx="1"/>
          </p:nvPr>
        </p:nvSpPr>
        <p:spPr>
          <a:xfrm>
            <a:off x="762000" y="2133600"/>
            <a:ext cx="8153400" cy="4191000"/>
          </a:xfrm>
        </p:spPr>
        <p:txBody>
          <a:bodyPr/>
          <a:lstStyle/>
          <a:p>
            <a:pPr>
              <a:lnSpc>
                <a:spcPct val="90000"/>
              </a:lnSpc>
            </a:pPr>
            <a:r>
              <a:rPr lang="en-US" altLang="en-US" sz="2400"/>
              <a:t>(</a:t>
            </a:r>
            <a:r>
              <a:rPr lang="en-US" altLang="en-US" sz="2000"/>
              <a:t>a) An initial updraft leans downshear in response to the ambient vertical wind shear, which is shown on the right in the figures </a:t>
            </a:r>
          </a:p>
          <a:p>
            <a:pPr>
              <a:lnSpc>
                <a:spcPct val="90000"/>
              </a:lnSpc>
            </a:pPr>
            <a:endParaRPr lang="en-US" altLang="en-US" sz="2000"/>
          </a:p>
          <a:p>
            <a:pPr>
              <a:lnSpc>
                <a:spcPct val="90000"/>
              </a:lnSpc>
            </a:pPr>
            <a:r>
              <a:rPr lang="en-US" altLang="en-US" sz="2000"/>
              <a:t>(b) The circulation generated by the storm-induced cold pool balances the ambient shear, and the system becomes upright. </a:t>
            </a:r>
          </a:p>
          <a:p>
            <a:pPr>
              <a:lnSpc>
                <a:spcPct val="90000"/>
              </a:lnSpc>
            </a:pPr>
            <a:endParaRPr lang="en-US" altLang="en-US" sz="2000"/>
          </a:p>
          <a:p>
            <a:pPr>
              <a:lnSpc>
                <a:spcPct val="90000"/>
              </a:lnSpc>
            </a:pPr>
            <a:r>
              <a:rPr lang="en-US" altLang="en-US" sz="2000"/>
              <a:t>(c) The cold pool circulation overwhelms the ambient shear, and the system tilts upshear, producing a rear-inflow jet. </a:t>
            </a:r>
          </a:p>
          <a:p>
            <a:pPr>
              <a:lnSpc>
                <a:spcPct val="90000"/>
              </a:lnSpc>
            </a:pPr>
            <a:endParaRPr lang="en-US" altLang="en-US" sz="2000"/>
          </a:p>
          <a:p>
            <a:pPr>
              <a:lnSpc>
                <a:spcPct val="90000"/>
              </a:lnSpc>
            </a:pPr>
            <a:r>
              <a:rPr lang="en-US" altLang="en-US" sz="2000"/>
              <a:t>(d) A new steady state is achieved whereby the circulation of the cold pool is balanced by both the ambient vertical wind shear and the elevated rear-inflow jet. </a:t>
            </a:r>
          </a:p>
          <a:p>
            <a:pPr>
              <a:lnSpc>
                <a:spcPct val="90000"/>
              </a:lnSpc>
            </a:pPr>
            <a:endParaRPr lang="en-US"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09600" y="838200"/>
            <a:ext cx="7772400" cy="1143000"/>
          </a:xfrm>
        </p:spPr>
        <p:txBody>
          <a:bodyPr/>
          <a:lstStyle/>
          <a:p>
            <a:r>
              <a:rPr lang="en-US" altLang="en-US" sz="2400"/>
              <a:t>Typical Development and Evolution of Bow Echoes</a:t>
            </a:r>
            <a:endParaRPr lang="en-US" altLang="en-US" sz="3600"/>
          </a:p>
        </p:txBody>
      </p:sp>
      <p:sp>
        <p:nvSpPr>
          <p:cNvPr id="140293" name="Text Box 5"/>
          <p:cNvSpPr txBox="1">
            <a:spLocks noChangeArrowheads="1"/>
          </p:cNvSpPr>
          <p:nvPr/>
        </p:nvSpPr>
        <p:spPr bwMode="auto">
          <a:xfrm>
            <a:off x="457200" y="2286000"/>
            <a:ext cx="84740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000000"/>
                </a:solidFill>
              </a:rPr>
              <a:t>Severe, long-lived bow echoes are produced in a restricted range of environmental conditions, including a convective available potential energy (CAPE) of at least 2000 m</a:t>
            </a:r>
            <a:r>
              <a:rPr lang="en-US" altLang="en-US" sz="2000" baseline="30000">
                <a:solidFill>
                  <a:srgbClr val="000000"/>
                </a:solidFill>
              </a:rPr>
              <a:t>2</a:t>
            </a:r>
            <a:r>
              <a:rPr lang="en-US" altLang="en-US" sz="2000">
                <a:solidFill>
                  <a:srgbClr val="000000"/>
                </a:solidFill>
              </a:rPr>
              <a:t> s</a:t>
            </a:r>
            <a:r>
              <a:rPr lang="en-US" altLang="en-US" sz="2000" baseline="30000">
                <a:solidFill>
                  <a:srgbClr val="000000"/>
                </a:solidFill>
              </a:rPr>
              <a:t>-2</a:t>
            </a:r>
            <a:r>
              <a:rPr lang="en-US" altLang="en-US" sz="2000">
                <a:solidFill>
                  <a:srgbClr val="000000"/>
                </a:solidFill>
              </a:rPr>
              <a:t> and vertical wind shears of at least 20 m s</a:t>
            </a:r>
            <a:r>
              <a:rPr lang="en-US" altLang="en-US" sz="2000" baseline="30000">
                <a:solidFill>
                  <a:srgbClr val="000000"/>
                </a:solidFill>
              </a:rPr>
              <a:t>-1</a:t>
            </a:r>
            <a:r>
              <a:rPr lang="en-US" altLang="en-US" sz="2000">
                <a:solidFill>
                  <a:srgbClr val="000000"/>
                </a:solidFill>
              </a:rPr>
              <a:t> over the lowest 2.5-5 km AGL. </a:t>
            </a:r>
          </a:p>
          <a:p>
            <a:endParaRPr lang="en-US" altLang="en-US" sz="2000">
              <a:solidFill>
                <a:srgbClr val="000000"/>
              </a:solidFill>
            </a:endParaRPr>
          </a:p>
          <a:p>
            <a:r>
              <a:rPr lang="en-US" altLang="en-US" sz="2000">
                <a:solidFill>
                  <a:srgbClr val="000000"/>
                </a:solidFill>
              </a:rPr>
              <a:t>The key structural features include a 40-100-km-long bow-shaped segment of convective cells, with a strong rear-inflow jet extending to the leading edge of the bow at 2-3 km AGL, and cyclonic and anticyclonic eddies (referred to as "bookend" vortices) on the northern and southern flanks of the bowed segment, respectively.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09600" y="0"/>
            <a:ext cx="7772400" cy="1143000"/>
          </a:xfrm>
        </p:spPr>
        <p:txBody>
          <a:bodyPr/>
          <a:lstStyle/>
          <a:p>
            <a:r>
              <a:rPr lang="en-US" altLang="en-US" sz="2400"/>
              <a:t>Typical Development and Evolution of Bow Echoes</a:t>
            </a:r>
            <a:endParaRPr lang="en-US" altLang="en-US" sz="3600"/>
          </a:p>
        </p:txBody>
      </p:sp>
      <p:sp>
        <p:nvSpPr>
          <p:cNvPr id="141315" name="Text Box 3"/>
          <p:cNvSpPr txBox="1">
            <a:spLocks noChangeArrowheads="1"/>
          </p:cNvSpPr>
          <p:nvPr/>
        </p:nvSpPr>
        <p:spPr bwMode="auto">
          <a:xfrm>
            <a:off x="441325" y="990600"/>
            <a:ext cx="84740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a:solidFill>
                  <a:srgbClr val="000000"/>
                </a:solidFill>
              </a:rPr>
              <a:t>This bow echo structure characteristically develops three to four hours into the lifetime of a convective system and may remain coherent for several hours.</a:t>
            </a:r>
          </a:p>
          <a:p>
            <a:endParaRPr lang="en-US" altLang="en-US" sz="1600" dirty="0">
              <a:solidFill>
                <a:srgbClr val="000000"/>
              </a:solidFill>
            </a:endParaRPr>
          </a:p>
          <a:p>
            <a:r>
              <a:rPr lang="en-US" altLang="en-US" sz="1600" dirty="0">
                <a:solidFill>
                  <a:srgbClr val="000000"/>
                </a:solidFill>
              </a:rPr>
              <a:t>The evolution of this coherent structure occurs systematically as the convectively produced cold pool strengthens over time, eventually producing a circulation that overwhelms the ambient shear. </a:t>
            </a:r>
          </a:p>
          <a:p>
            <a:endParaRPr lang="en-US" altLang="en-US" sz="1600" dirty="0">
              <a:solidFill>
                <a:srgbClr val="000000"/>
              </a:solidFill>
            </a:endParaRPr>
          </a:p>
          <a:p>
            <a:r>
              <a:rPr lang="en-US" altLang="en-US" sz="1600" dirty="0">
                <a:solidFill>
                  <a:srgbClr val="000000"/>
                </a:solidFill>
              </a:rPr>
              <a:t>This forces the convective cells to </a:t>
            </a:r>
            <a:r>
              <a:rPr lang="en-US" altLang="en-US" sz="1600" dirty="0" err="1">
                <a:solidFill>
                  <a:srgbClr val="000000"/>
                </a:solidFill>
              </a:rPr>
              <a:t>advect</a:t>
            </a:r>
            <a:r>
              <a:rPr lang="en-US" altLang="en-US" sz="1600" dirty="0">
                <a:solidFill>
                  <a:srgbClr val="000000"/>
                </a:solidFill>
              </a:rPr>
              <a:t> rearward above the cold air and weaken. The horizontal buoyancy gradients along the back edge of these rearward-</a:t>
            </a:r>
            <a:r>
              <a:rPr lang="en-US" altLang="en-US" sz="1600" dirty="0" err="1">
                <a:solidFill>
                  <a:srgbClr val="000000"/>
                </a:solidFill>
              </a:rPr>
              <a:t>advecting</a:t>
            </a:r>
            <a:r>
              <a:rPr lang="en-US" altLang="en-US" sz="1600" dirty="0">
                <a:solidFill>
                  <a:srgbClr val="000000"/>
                </a:solidFill>
              </a:rPr>
              <a:t> cells subsequently generate an elevated rear-inflow jet that extends to near the leading edge of the cold pool. </a:t>
            </a:r>
          </a:p>
          <a:p>
            <a:endParaRPr lang="en-US" altLang="en-US" sz="1600" dirty="0">
              <a:solidFill>
                <a:srgbClr val="000000"/>
              </a:solidFill>
            </a:endParaRPr>
          </a:p>
          <a:p>
            <a:r>
              <a:rPr lang="en-US" altLang="en-US" sz="1600" dirty="0">
                <a:solidFill>
                  <a:srgbClr val="000000"/>
                </a:solidFill>
              </a:rPr>
              <a:t>The circulation of this jet helps negate the circulation of the cold pool, reestablishing deep, forced lifting at the leading edge of the system. </a:t>
            </a:r>
          </a:p>
          <a:p>
            <a:endParaRPr lang="en-US" altLang="en-US" sz="1600" dirty="0">
              <a:solidFill>
                <a:srgbClr val="000000"/>
              </a:solidFill>
            </a:endParaRPr>
          </a:p>
          <a:p>
            <a:r>
              <a:rPr lang="en-US" altLang="en-US" sz="1600" dirty="0">
                <a:solidFill>
                  <a:srgbClr val="000000"/>
                </a:solidFill>
              </a:rPr>
              <a:t>This elevated rear-inflow jet is also enhanced through the development of bookend vortices. </a:t>
            </a:r>
          </a:p>
          <a:p>
            <a:endParaRPr lang="en-US" altLang="en-US" sz="1600" dirty="0">
              <a:solidFill>
                <a:srgbClr val="000000"/>
              </a:solidFill>
            </a:endParaRPr>
          </a:p>
          <a:p>
            <a:r>
              <a:rPr lang="en-US" altLang="en-US" sz="1600" dirty="0">
                <a:solidFill>
                  <a:srgbClr val="000000"/>
                </a:solidFill>
              </a:rPr>
              <a:t>Such vortices are produced at the ends of a convective line segment as vortex </a:t>
            </a:r>
            <a:r>
              <a:rPr lang="en-US" altLang="en-US" sz="1600" dirty="0" smtClean="0">
                <a:solidFill>
                  <a:srgbClr val="000000"/>
                </a:solidFill>
              </a:rPr>
              <a:t>lines created </a:t>
            </a:r>
            <a:r>
              <a:rPr lang="en-US" altLang="en-US" sz="1600" dirty="0" err="1" smtClean="0">
                <a:solidFill>
                  <a:srgbClr val="000000"/>
                </a:solidFill>
              </a:rPr>
              <a:t>baroclinically</a:t>
            </a:r>
            <a:r>
              <a:rPr lang="en-US" altLang="en-US" sz="1600" dirty="0" smtClean="0">
                <a:solidFill>
                  <a:srgbClr val="000000"/>
                </a:solidFill>
              </a:rPr>
              <a:t> (due to horizontal buoyancy gradient) at the edge of the downdraft </a:t>
            </a:r>
            <a:r>
              <a:rPr lang="en-US" altLang="zh-CN" sz="1600" dirty="0" smtClean="0">
                <a:solidFill>
                  <a:srgbClr val="000000"/>
                </a:solidFill>
              </a:rPr>
              <a:t>are lifted </a:t>
            </a:r>
            <a:r>
              <a:rPr lang="en-US" altLang="en-US" sz="1600" dirty="0" smtClean="0">
                <a:solidFill>
                  <a:srgbClr val="000000"/>
                </a:solidFill>
              </a:rPr>
              <a:t>upward </a:t>
            </a:r>
            <a:r>
              <a:rPr lang="en-US" altLang="en-US" sz="1600" dirty="0">
                <a:solidFill>
                  <a:srgbClr val="000000"/>
                </a:solidFill>
              </a:rPr>
              <a:t>by the convective </a:t>
            </a:r>
            <a:r>
              <a:rPr lang="en-US" altLang="en-US" sz="1600" dirty="0" smtClean="0">
                <a:solidFill>
                  <a:srgbClr val="000000"/>
                </a:solidFill>
              </a:rPr>
              <a:t>updrafts, forming a vortex line arch and a vorticity couplet. </a:t>
            </a:r>
          </a:p>
          <a:p>
            <a:endParaRPr lang="en-US" altLang="en-US" sz="1600" dirty="0">
              <a:solidFill>
                <a:srgbClr val="000000"/>
              </a:solidFill>
            </a:endParaRPr>
          </a:p>
          <a:p>
            <a:r>
              <a:rPr lang="en-US" altLang="en-US" sz="1600" dirty="0">
                <a:solidFill>
                  <a:srgbClr val="000000"/>
                </a:solidFill>
              </a:rPr>
              <a:t>The development of these features requires both large amounts of CAPE and strong vertical wind shear in the environment of these systems.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152400"/>
            <a:ext cx="4648200" cy="1143000"/>
          </a:xfrm>
        </p:spPr>
        <p:txBody>
          <a:bodyPr/>
          <a:lstStyle/>
          <a:p>
            <a:r>
              <a:rPr lang="en-US" altLang="en-US" sz="2800">
                <a:latin typeface="Times" panose="02020603050405020304" pitchFamily="18" charset="0"/>
              </a:rPr>
              <a:t>Progressive and Serial Derechos</a:t>
            </a:r>
            <a:endParaRPr lang="en-US" altLang="en-US" sz="2800" b="0">
              <a:latin typeface="Times" panose="02020603050405020304" pitchFamily="18" charset="0"/>
            </a:endParaRPr>
          </a:p>
        </p:txBody>
      </p:sp>
      <p:sp>
        <p:nvSpPr>
          <p:cNvPr id="111619" name="Rectangle 3"/>
          <p:cNvSpPr>
            <a:spLocks noGrp="1" noChangeArrowheads="1"/>
          </p:cNvSpPr>
          <p:nvPr>
            <p:ph type="body" idx="1"/>
          </p:nvPr>
        </p:nvSpPr>
        <p:spPr>
          <a:xfrm>
            <a:off x="228600" y="1295400"/>
            <a:ext cx="5029200" cy="4114800"/>
          </a:xfrm>
        </p:spPr>
        <p:txBody>
          <a:bodyPr/>
          <a:lstStyle/>
          <a:p>
            <a:pPr>
              <a:lnSpc>
                <a:spcPct val="90000"/>
              </a:lnSpc>
            </a:pPr>
            <a:r>
              <a:rPr lang="en-US" altLang="en-US" sz="1600">
                <a:latin typeface="Arial" panose="020B0604020202020204" pitchFamily="34" charset="0"/>
                <a:cs typeface="Arial" panose="020B0604020202020204" pitchFamily="34" charset="0"/>
              </a:rPr>
              <a:t>A severe convective system may be composed of several bow echoes at the same time or a sequence of such features over time. </a:t>
            </a:r>
            <a:br>
              <a:rPr lang="en-US" altLang="en-US" sz="1600">
                <a:latin typeface="Arial" panose="020B0604020202020204" pitchFamily="34" charset="0"/>
                <a:cs typeface="Arial" panose="020B0604020202020204" pitchFamily="34" charset="0"/>
              </a:rPr>
            </a:br>
            <a:endParaRPr lang="en-US" altLang="en-US" sz="1600">
              <a:latin typeface="Arial" panose="020B0604020202020204" pitchFamily="34" charset="0"/>
              <a:cs typeface="Arial" panose="020B0604020202020204" pitchFamily="34" charset="0"/>
            </a:endParaRPr>
          </a:p>
          <a:p>
            <a:pPr>
              <a:lnSpc>
                <a:spcPct val="90000"/>
              </a:lnSpc>
            </a:pPr>
            <a:r>
              <a:rPr lang="en-US" altLang="en-US" sz="1600">
                <a:latin typeface="Arial" panose="020B0604020202020204" pitchFamily="34" charset="0"/>
                <a:cs typeface="Arial" panose="020B0604020202020204" pitchFamily="34" charset="0"/>
              </a:rPr>
              <a:t>If the cumulative impact of the severe wind from these events covers a wide enough and long enough path, the wind event is generically referred to as a “</a:t>
            </a:r>
            <a:r>
              <a:rPr lang="en-US" altLang="en-US" sz="1600">
                <a:solidFill>
                  <a:srgbClr val="FF0000"/>
                </a:solidFill>
                <a:latin typeface="Arial" panose="020B0604020202020204" pitchFamily="34" charset="0"/>
                <a:cs typeface="Arial" panose="020B0604020202020204" pitchFamily="34" charset="0"/>
              </a:rPr>
              <a:t>derecho</a:t>
            </a:r>
            <a:r>
              <a:rPr lang="en-US" altLang="en-US" sz="1600">
                <a:latin typeface="Arial" panose="020B0604020202020204" pitchFamily="34" charset="0"/>
                <a:cs typeface="Arial" panose="020B0604020202020204" pitchFamily="34" charset="0"/>
              </a:rPr>
              <a:t>”.</a:t>
            </a:r>
            <a:r>
              <a:rPr lang="en-US" altLang="en-US" sz="1600"/>
              <a:t/>
            </a:r>
            <a:br>
              <a:rPr lang="en-US" altLang="en-US" sz="1600"/>
            </a:br>
            <a:endParaRPr lang="en-US" altLang="en-US" sz="1600"/>
          </a:p>
          <a:p>
            <a:pPr>
              <a:lnSpc>
                <a:spcPct val="90000"/>
              </a:lnSpc>
            </a:pPr>
            <a:r>
              <a:rPr lang="en-US" altLang="en-US" sz="1600">
                <a:latin typeface="Arial" panose="020B0604020202020204" pitchFamily="34" charset="0"/>
                <a:cs typeface="Arial" panose="020B0604020202020204" pitchFamily="34" charset="0"/>
              </a:rPr>
              <a:t>Johns and Hirt (1987) have classified derechos as either progressive or serial.</a:t>
            </a:r>
            <a:br>
              <a:rPr lang="en-US" altLang="en-US" sz="1600">
                <a:latin typeface="Arial" panose="020B0604020202020204" pitchFamily="34" charset="0"/>
                <a:cs typeface="Arial" panose="020B0604020202020204" pitchFamily="34" charset="0"/>
              </a:rPr>
            </a:br>
            <a:r>
              <a:rPr lang="en-US" altLang="en-US" sz="1600">
                <a:latin typeface="Arial" panose="020B0604020202020204" pitchFamily="34" charset="0"/>
                <a:cs typeface="Arial" panose="020B0604020202020204" pitchFamily="34" charset="0"/>
              </a:rPr>
              <a:t> </a:t>
            </a:r>
          </a:p>
          <a:p>
            <a:pPr>
              <a:lnSpc>
                <a:spcPct val="90000"/>
              </a:lnSpc>
            </a:pPr>
            <a:r>
              <a:rPr lang="en-US" altLang="en-US" sz="1600">
                <a:latin typeface="Arial" panose="020B0604020202020204" pitchFamily="34" charset="0"/>
                <a:cs typeface="Arial" panose="020B0604020202020204" pitchFamily="34" charset="0"/>
              </a:rPr>
              <a:t>Progressive Derechos are usually characterized by a single bow-shaped system that propagates north of, but parallel to, a weak east-west oriented stationary boundary.</a:t>
            </a:r>
            <a:br>
              <a:rPr lang="en-US" altLang="en-US" sz="1600">
                <a:latin typeface="Arial" panose="020B0604020202020204" pitchFamily="34" charset="0"/>
                <a:cs typeface="Arial" panose="020B0604020202020204" pitchFamily="34" charset="0"/>
              </a:rPr>
            </a:br>
            <a:endParaRPr lang="en-US" altLang="en-US" sz="1600">
              <a:latin typeface="Arial" panose="020B0604020202020204" pitchFamily="34" charset="0"/>
              <a:cs typeface="Arial" panose="020B0604020202020204" pitchFamily="34" charset="0"/>
            </a:endParaRPr>
          </a:p>
          <a:p>
            <a:pPr>
              <a:lnSpc>
                <a:spcPct val="90000"/>
              </a:lnSpc>
            </a:pPr>
            <a:r>
              <a:rPr lang="en-US" altLang="en-US" sz="1600">
                <a:latin typeface="Arial" panose="020B0604020202020204" pitchFamily="34" charset="0"/>
                <a:cs typeface="Arial" panose="020B0604020202020204" pitchFamily="34" charset="0"/>
              </a:rPr>
              <a:t>Serial Derechos are composed of a series of bow-echo features along a squall line, usually located within the warm sector of a synoptic-scale cyclone.</a:t>
            </a:r>
            <a:endParaRPr lang="en-US" altLang="en-US" sz="1600"/>
          </a:p>
          <a:p>
            <a:pPr>
              <a:lnSpc>
                <a:spcPct val="90000"/>
              </a:lnSpc>
            </a:pPr>
            <a:endParaRPr lang="en-US" altLang="en-US" sz="1600"/>
          </a:p>
        </p:txBody>
      </p:sp>
      <p:pic>
        <p:nvPicPr>
          <p:cNvPr id="111621" name="Picture 5" descr="bowdec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
            <a:ext cx="3262313"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304800"/>
            <a:ext cx="7772400" cy="685800"/>
          </a:xfrm>
        </p:spPr>
        <p:txBody>
          <a:bodyPr/>
          <a:lstStyle/>
          <a:p>
            <a:r>
              <a:rPr lang="en-US" altLang="en-US" sz="2800">
                <a:latin typeface="Times" panose="02020603050405020304" pitchFamily="18" charset="0"/>
              </a:rPr>
              <a:t>Bow Echoes Summary </a:t>
            </a:r>
            <a:endParaRPr lang="en-US" altLang="en-US" sz="2800" b="0">
              <a:latin typeface="Times" panose="02020603050405020304" pitchFamily="18" charset="0"/>
            </a:endParaRPr>
          </a:p>
        </p:txBody>
      </p:sp>
      <p:sp>
        <p:nvSpPr>
          <p:cNvPr id="113667" name="Rectangle 3"/>
          <p:cNvSpPr>
            <a:spLocks noGrp="1" noChangeArrowheads="1"/>
          </p:cNvSpPr>
          <p:nvPr>
            <p:ph type="body" idx="1"/>
          </p:nvPr>
        </p:nvSpPr>
        <p:spPr>
          <a:xfrm>
            <a:off x="228600" y="1219200"/>
            <a:ext cx="8763000" cy="5105400"/>
          </a:xfrm>
        </p:spPr>
        <p:txBody>
          <a:bodyPr/>
          <a:lstStyle/>
          <a:p>
            <a:pPr>
              <a:lnSpc>
                <a:spcPct val="90000"/>
              </a:lnSpc>
            </a:pPr>
            <a:r>
              <a:rPr lang="en-US" altLang="en-US" sz="1800">
                <a:latin typeface="Arial" panose="020B0604020202020204" pitchFamily="34" charset="0"/>
                <a:cs typeface="Arial" panose="020B0604020202020204" pitchFamily="34" charset="0"/>
              </a:rPr>
              <a:t>Bow echoes are typically 20-120 km long bow-shaped systems of convective cells that are noted for producing long swaths of damaging surface winds</a:t>
            </a:r>
            <a:r>
              <a:rPr lang="en-US" altLang="en-US" sz="1800"/>
              <a:t> </a:t>
            </a:r>
            <a:br>
              <a:rPr lang="en-US" altLang="en-US" sz="1800"/>
            </a:br>
            <a:endParaRPr lang="en-US" altLang="en-US" sz="1800"/>
          </a:p>
          <a:p>
            <a:pPr>
              <a:lnSpc>
                <a:spcPct val="90000"/>
              </a:lnSpc>
            </a:pPr>
            <a:r>
              <a:rPr lang="en-US" altLang="en-US" sz="1800">
                <a:latin typeface="Arial" panose="020B0604020202020204" pitchFamily="34" charset="0"/>
                <a:cs typeface="Arial" panose="020B0604020202020204" pitchFamily="34" charset="0"/>
              </a:rPr>
              <a:t>Bow echoes may occur as either isolated convective systems or as part of much larger convective systems such as squall lines</a:t>
            </a:r>
            <a:r>
              <a:rPr lang="en-US" altLang="en-US" sz="1800"/>
              <a:t> </a:t>
            </a:r>
            <a:br>
              <a:rPr lang="en-US" altLang="en-US" sz="1800"/>
            </a:br>
            <a:endParaRPr lang="en-US" altLang="en-US" sz="1800"/>
          </a:p>
          <a:p>
            <a:pPr>
              <a:lnSpc>
                <a:spcPct val="90000"/>
              </a:lnSpc>
            </a:pPr>
            <a:r>
              <a:rPr lang="en-US" altLang="en-US" sz="1800">
                <a:latin typeface="Arial" panose="020B0604020202020204" pitchFamily="34" charset="0"/>
                <a:cs typeface="Arial" panose="020B0604020202020204" pitchFamily="34" charset="0"/>
              </a:rPr>
              <a:t>The line-end vortices associated with bow echoes are often referred to as bookend vortices</a:t>
            </a:r>
            <a:r>
              <a:rPr lang="en-US" altLang="en-US" sz="1800"/>
              <a:t> </a:t>
            </a:r>
            <a:br>
              <a:rPr lang="en-US" altLang="en-US" sz="1800"/>
            </a:br>
            <a:endParaRPr lang="en-US" altLang="en-US" sz="1800"/>
          </a:p>
          <a:p>
            <a:pPr>
              <a:lnSpc>
                <a:spcPct val="90000"/>
              </a:lnSpc>
            </a:pPr>
            <a:r>
              <a:rPr lang="en-US" altLang="en-US" sz="1800">
                <a:latin typeface="Arial" panose="020B0604020202020204" pitchFamily="34" charset="0"/>
                <a:cs typeface="Arial" panose="020B0604020202020204" pitchFamily="34" charset="0"/>
              </a:rPr>
              <a:t>A weak echo notch behind the core of the bow, referred to as a rear-inflow notch (RIN), often signifies the location of a strong rear-inflow jet</a:t>
            </a:r>
            <a:r>
              <a:rPr lang="en-US" altLang="en-US" sz="1800"/>
              <a:t> </a:t>
            </a:r>
            <a:br>
              <a:rPr lang="en-US" altLang="en-US" sz="1800"/>
            </a:br>
            <a:endParaRPr lang="en-US" altLang="en-US" sz="1800"/>
          </a:p>
          <a:p>
            <a:pPr>
              <a:lnSpc>
                <a:spcPct val="90000"/>
              </a:lnSpc>
            </a:pPr>
            <a:r>
              <a:rPr lang="en-US" altLang="en-US" sz="1800">
                <a:latin typeface="Arial" panose="020B0604020202020204" pitchFamily="34" charset="0"/>
                <a:cs typeface="Arial" panose="020B0604020202020204" pitchFamily="34" charset="0"/>
              </a:rPr>
              <a:t>Bow echoes tend to propagate in the direction of the mean low-level vertical wind shear vector at a speed controlled by the cold pool propagation</a:t>
            </a:r>
            <a:r>
              <a:rPr lang="en-US" altLang="en-US" sz="1800"/>
              <a:t> </a:t>
            </a:r>
            <a:br>
              <a:rPr lang="en-US" altLang="en-US" sz="1800"/>
            </a:br>
            <a:endParaRPr lang="en-US" altLang="en-US" sz="1800"/>
          </a:p>
          <a:p>
            <a:pPr>
              <a:lnSpc>
                <a:spcPct val="90000"/>
              </a:lnSpc>
            </a:pPr>
            <a:r>
              <a:rPr lang="en-US" altLang="en-US" sz="1800">
                <a:latin typeface="Arial" panose="020B0604020202020204" pitchFamily="34" charset="0"/>
                <a:cs typeface="Arial" panose="020B0604020202020204" pitchFamily="34" charset="0"/>
              </a:rPr>
              <a:t>A vertical cross section in the core of the bow echo reveals a strong, vertically erect updraft at the leading edge of the system; a strong, elevated rear-inflow jet impinging to just behind the updraft region before descending rapidly to the surface; and a system-scale updraft that turns rapidly rearward, feeding into the stratiform precipitation region</a:t>
            </a:r>
            <a:r>
              <a:rPr lang="en-US" altLang="en-US" sz="180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33400" y="0"/>
            <a:ext cx="7772400" cy="1143000"/>
          </a:xfrm>
        </p:spPr>
        <p:txBody>
          <a:bodyPr/>
          <a:lstStyle/>
          <a:p>
            <a:r>
              <a:rPr lang="en-US" altLang="en-US" sz="2800">
                <a:latin typeface="Times" panose="02020603050405020304" pitchFamily="18" charset="0"/>
              </a:rPr>
              <a:t>Bow Echoes Summary </a:t>
            </a:r>
            <a:endParaRPr lang="en-US" altLang="en-US" sz="2800" b="0">
              <a:latin typeface="Times" panose="02020603050405020304" pitchFamily="18" charset="0"/>
            </a:endParaRPr>
          </a:p>
        </p:txBody>
      </p:sp>
      <p:sp>
        <p:nvSpPr>
          <p:cNvPr id="116739" name="Rectangle 3"/>
          <p:cNvSpPr>
            <a:spLocks noGrp="1" noChangeArrowheads="1"/>
          </p:cNvSpPr>
          <p:nvPr>
            <p:ph type="body" idx="1"/>
          </p:nvPr>
        </p:nvSpPr>
        <p:spPr>
          <a:xfrm>
            <a:off x="228600" y="1066800"/>
            <a:ext cx="8763000" cy="5257800"/>
          </a:xfrm>
        </p:spPr>
        <p:txBody>
          <a:bodyPr/>
          <a:lstStyle/>
          <a:p>
            <a:r>
              <a:rPr lang="en-US" altLang="en-US" sz="1800">
                <a:latin typeface="Arial" panose="020B0604020202020204" pitchFamily="34" charset="0"/>
                <a:cs typeface="Arial" panose="020B0604020202020204" pitchFamily="34" charset="0"/>
              </a:rPr>
              <a:t>Bow echoes often generate intense winds when the close proximity of the line-end vortices acts to strengthen the rear-inflow jet, leading to widespread, potentially damaging winds at the surface</a:t>
            </a:r>
            <a:r>
              <a:rPr lang="en-US" altLang="en-US" sz="1800"/>
              <a:t> </a:t>
            </a:r>
            <a:br>
              <a:rPr lang="en-US" altLang="en-US" sz="1800"/>
            </a:br>
            <a:endParaRPr lang="en-US" altLang="en-US" sz="1800"/>
          </a:p>
          <a:p>
            <a:r>
              <a:rPr lang="en-US" altLang="en-US" sz="1800">
                <a:latin typeface="Arial" panose="020B0604020202020204" pitchFamily="34" charset="0"/>
                <a:cs typeface="Arial" panose="020B0604020202020204" pitchFamily="34" charset="0"/>
              </a:rPr>
              <a:t>If the cumulative impact of the severe wind from one or more </a:t>
            </a:r>
            <a:r>
              <a:rPr lang="en-US" altLang="en-US" sz="1800">
                <a:solidFill>
                  <a:srgbClr val="FF0000"/>
                </a:solidFill>
                <a:latin typeface="Arial" panose="020B0604020202020204" pitchFamily="34" charset="0"/>
                <a:cs typeface="Arial" panose="020B0604020202020204" pitchFamily="34" charset="0"/>
              </a:rPr>
              <a:t>bow echoes covers a wide enough and long enough path, the event is referred to as a derecho</a:t>
            </a:r>
            <a:r>
              <a:rPr lang="en-US" altLang="en-US" sz="1800">
                <a:solidFill>
                  <a:srgbClr val="FF0000"/>
                </a:solidFill>
              </a:rPr>
              <a:t> </a:t>
            </a:r>
            <a:r>
              <a:rPr lang="en-US" altLang="en-US" sz="1800"/>
              <a:t/>
            </a:r>
            <a:br>
              <a:rPr lang="en-US" altLang="en-US" sz="1800"/>
            </a:br>
            <a:endParaRPr lang="en-US" altLang="en-US" sz="1800"/>
          </a:p>
          <a:p>
            <a:r>
              <a:rPr lang="en-US" altLang="en-US" sz="1800">
                <a:solidFill>
                  <a:srgbClr val="FF0000"/>
                </a:solidFill>
                <a:latin typeface="Arial" panose="020B0604020202020204" pitchFamily="34" charset="0"/>
                <a:cs typeface="Arial" panose="020B0604020202020204" pitchFamily="34" charset="0"/>
              </a:rPr>
              <a:t>Progressive derechos</a:t>
            </a:r>
            <a:r>
              <a:rPr lang="en-US" altLang="en-US" sz="1800">
                <a:latin typeface="Arial" panose="020B0604020202020204" pitchFamily="34" charset="0"/>
                <a:cs typeface="Arial" panose="020B0604020202020204" pitchFamily="34" charset="0"/>
              </a:rPr>
              <a:t> are characterized by a single bow-shaped system that propagates north of and parallel to a weak east-west oriented stationary boundary</a:t>
            </a:r>
            <a:r>
              <a:rPr lang="en-US" altLang="en-US" sz="1800"/>
              <a:t> </a:t>
            </a:r>
            <a:br>
              <a:rPr lang="en-US" altLang="en-US" sz="1800"/>
            </a:br>
            <a:endParaRPr lang="en-US" altLang="en-US" sz="1800"/>
          </a:p>
          <a:p>
            <a:r>
              <a:rPr lang="en-US" altLang="en-US" sz="1800">
                <a:solidFill>
                  <a:srgbClr val="FF0000"/>
                </a:solidFill>
                <a:latin typeface="Arial" panose="020B0604020202020204" pitchFamily="34" charset="0"/>
                <a:cs typeface="Arial" panose="020B0604020202020204" pitchFamily="34" charset="0"/>
              </a:rPr>
              <a:t>Serial derechos </a:t>
            </a:r>
            <a:r>
              <a:rPr lang="en-US" altLang="en-US" sz="1800">
                <a:latin typeface="Arial" panose="020B0604020202020204" pitchFamily="34" charset="0"/>
                <a:cs typeface="Arial" panose="020B0604020202020204" pitchFamily="34" charset="0"/>
              </a:rPr>
              <a:t>are composed of a series of bow-echo features along a squall line, usually located within the warm sector of a synoptic-scale cyclone</a:t>
            </a:r>
            <a:r>
              <a:rPr lang="en-US" altLang="en-US" sz="1800"/>
              <a:t> </a:t>
            </a:r>
            <a:br>
              <a:rPr lang="en-US" altLang="en-US" sz="1800"/>
            </a:br>
            <a:endParaRPr lang="en-US" altLang="en-US" sz="1800"/>
          </a:p>
          <a:p>
            <a:r>
              <a:rPr lang="en-US" altLang="en-US" sz="1800">
                <a:latin typeface="Arial" panose="020B0604020202020204" pitchFamily="34" charset="0"/>
                <a:cs typeface="Arial" panose="020B0604020202020204" pitchFamily="34" charset="0"/>
              </a:rPr>
              <a:t>Severe bow echoes are most often observed in </a:t>
            </a:r>
            <a:r>
              <a:rPr lang="en-US" altLang="en-US" sz="1800">
                <a:solidFill>
                  <a:srgbClr val="FF0000"/>
                </a:solidFill>
                <a:latin typeface="Arial" panose="020B0604020202020204" pitchFamily="34" charset="0"/>
                <a:cs typeface="Arial" panose="020B0604020202020204" pitchFamily="34" charset="0"/>
              </a:rPr>
              <a:t>environments with moderate-to-strong low-level shear and very high CAPE</a:t>
            </a:r>
            <a:r>
              <a:rPr lang="en-US" altLang="en-US" sz="1800">
                <a:solidFill>
                  <a:srgbClr val="FF0000"/>
                </a:solidFill>
              </a:rPr>
              <a:t> </a:t>
            </a:r>
            <a:br>
              <a:rPr lang="en-US" altLang="en-US" sz="1800">
                <a:solidFill>
                  <a:srgbClr val="FF0000"/>
                </a:solidFill>
              </a:rPr>
            </a:br>
            <a:endParaRPr lang="en-US" altLang="en-US" sz="1800">
              <a:solidFill>
                <a:srgbClr val="FF0000"/>
              </a:solidFill>
            </a:endParaRPr>
          </a:p>
          <a:p>
            <a:r>
              <a:rPr lang="en-US" altLang="en-US" sz="1800">
                <a:latin typeface="Arial" panose="020B0604020202020204" pitchFamily="34" charset="0"/>
                <a:cs typeface="Arial" panose="020B0604020202020204" pitchFamily="34" charset="0"/>
              </a:rPr>
              <a:t>Bow echo and supercell environments overlap, with bow echoes often characterizing the later stages of a supercell event</a:t>
            </a:r>
            <a:r>
              <a:rPr lang="en-US" altLang="en-US" sz="1800"/>
              <a:t> </a:t>
            </a:r>
          </a:p>
          <a:p>
            <a:endParaRPr lang="en-US" altLang="en-US"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endParaRPr lang="en-US" altLang="en-US"/>
          </a:p>
        </p:txBody>
      </p:sp>
      <p:sp>
        <p:nvSpPr>
          <p:cNvPr id="128003" name="Rectangle 3"/>
          <p:cNvSpPr>
            <a:spLocks noGrp="1" noChangeArrowheads="1"/>
          </p:cNvSpPr>
          <p:nvPr>
            <p:ph type="body" idx="1"/>
          </p:nvPr>
        </p:nvSpPr>
        <p:spPr/>
        <p:txBody>
          <a:bodyPr/>
          <a:lstStyle/>
          <a:p>
            <a:endParaRPr lang="en-US" altLang="en-US"/>
          </a:p>
        </p:txBody>
      </p:sp>
      <p:pic>
        <p:nvPicPr>
          <p:cNvPr id="128004" name="Picture 4" descr="bowecho-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6375"/>
            <a:ext cx="8335963" cy="665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3400" y="1143000"/>
            <a:ext cx="2514600" cy="1143000"/>
          </a:xfrm>
        </p:spPr>
        <p:txBody>
          <a:bodyPr/>
          <a:lstStyle/>
          <a:p>
            <a:r>
              <a:rPr lang="en-US" altLang="en-US" sz="2800" b="0">
                <a:latin typeface="Times" panose="02020603050405020304" pitchFamily="18" charset="0"/>
              </a:rPr>
              <a:t>A numerical Simulation of a squall line with a series of embedded bow echoes</a:t>
            </a:r>
          </a:p>
        </p:txBody>
      </p:sp>
      <p:pic>
        <p:nvPicPr>
          <p:cNvPr id="114692" name="Picture 4" descr="squall_line_animi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0"/>
            <a:ext cx="4924425" cy="662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457200"/>
            <a:ext cx="7772400" cy="457200"/>
          </a:xfrm>
        </p:spPr>
        <p:txBody>
          <a:bodyPr/>
          <a:lstStyle/>
          <a:p>
            <a:r>
              <a:rPr lang="en-US" altLang="en-US" sz="2400"/>
              <a:t>Bright band associated with stratiform precipitation</a:t>
            </a:r>
          </a:p>
        </p:txBody>
      </p:sp>
      <p:sp>
        <p:nvSpPr>
          <p:cNvPr id="101379" name="Rectangle 3"/>
          <p:cNvSpPr>
            <a:spLocks noGrp="1" noChangeArrowheads="1"/>
          </p:cNvSpPr>
          <p:nvPr>
            <p:ph type="body" idx="1"/>
          </p:nvPr>
        </p:nvSpPr>
        <p:spPr>
          <a:xfrm>
            <a:off x="457200" y="1371600"/>
            <a:ext cx="8458200" cy="4038600"/>
          </a:xfrm>
        </p:spPr>
        <p:txBody>
          <a:bodyPr/>
          <a:lstStyle/>
          <a:p>
            <a:pPr>
              <a:lnSpc>
                <a:spcPct val="90000"/>
              </a:lnSpc>
            </a:pPr>
            <a:r>
              <a:rPr lang="en-US" altLang="en-US" sz="1800" b="1"/>
              <a:t>In stratiform precipitation regions, such as that in a mature squall line, a horizontal band of enhanced radar echo is often observed that is referred to as ‘bright band’.</a:t>
            </a:r>
            <a:br>
              <a:rPr lang="en-US" altLang="en-US" sz="1800" b="1"/>
            </a:br>
            <a:endParaRPr lang="en-US" altLang="en-US" sz="1800" b="1"/>
          </a:p>
          <a:p>
            <a:pPr>
              <a:lnSpc>
                <a:spcPct val="90000"/>
              </a:lnSpc>
            </a:pPr>
            <a:r>
              <a:rPr lang="en-US" altLang="en-US" sz="1800" b="1"/>
              <a:t>The bright band is located at the level of zero degree C – i.e., the melting level</a:t>
            </a:r>
            <a:br>
              <a:rPr lang="en-US" altLang="en-US" sz="1800" b="1"/>
            </a:br>
            <a:endParaRPr lang="en-US" altLang="en-US" sz="1800" b="1"/>
          </a:p>
          <a:p>
            <a:pPr>
              <a:lnSpc>
                <a:spcPct val="90000"/>
              </a:lnSpc>
            </a:pPr>
            <a:r>
              <a:rPr lang="en-US" altLang="en-US" sz="1800" b="1"/>
              <a:t>As the ice particles, snow flakes etc are half way through melting, their reflectivity is increased as they become enclosed by liquid water (water reflects radar beams more effectively than ice particles) while still keeping their size, resulting in a steep jump in radar echo</a:t>
            </a:r>
            <a:br>
              <a:rPr lang="en-US" altLang="en-US" sz="1800" b="1"/>
            </a:br>
            <a:endParaRPr lang="en-US" altLang="en-US" sz="1800" b="1"/>
          </a:p>
          <a:p>
            <a:pPr>
              <a:lnSpc>
                <a:spcPct val="90000"/>
              </a:lnSpc>
            </a:pPr>
            <a:r>
              <a:rPr lang="en-US" altLang="en-US" sz="1800" b="1"/>
              <a:t>As they completely melt into rain drops, their sizes are reduced resulting reduced echo level, therefore we observed a layer of significantly enhanced reflectivity</a:t>
            </a:r>
            <a:br>
              <a:rPr lang="en-US" altLang="en-US" sz="1800" b="1"/>
            </a:br>
            <a:endParaRPr lang="en-US" altLang="en-US" sz="1800" b="1"/>
          </a:p>
          <a:p>
            <a:pPr>
              <a:lnSpc>
                <a:spcPct val="90000"/>
              </a:lnSpc>
            </a:pPr>
            <a:r>
              <a:rPr lang="en-US" altLang="en-US" sz="1800" b="1"/>
              <a:t>Such observations of reflectivity can be used to study the microphysical properties of the clouds</a:t>
            </a:r>
            <a:br>
              <a:rPr lang="en-US" altLang="en-US" sz="1800" b="1"/>
            </a:br>
            <a:endParaRPr lang="en-US" altLang="en-US" sz="1800" b="1"/>
          </a:p>
          <a:p>
            <a:pPr>
              <a:lnSpc>
                <a:spcPct val="90000"/>
              </a:lnSpc>
            </a:pPr>
            <a:r>
              <a:rPr lang="en-US" altLang="en-US" sz="1800" b="1"/>
              <a:t>Sections 6.1.1-6.1.3 of Houze have detailed explanations of the microphysical processed involved.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sz="2800" b="0">
                <a:latin typeface="Times" panose="02020603050405020304" pitchFamily="18" charset="0"/>
              </a:rPr>
              <a:t>Mesoscale Convective Complex (MCC)</a:t>
            </a:r>
          </a:p>
        </p:txBody>
      </p:sp>
      <p:pic>
        <p:nvPicPr>
          <p:cNvPr id="115717" name="Picture 5" descr="mccmad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7010400" cy="4364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896" y="1066800"/>
            <a:ext cx="2819400" cy="4876800"/>
          </a:xfrm>
        </p:spPr>
        <p:txBody>
          <a:bodyPr/>
          <a:lstStyle/>
          <a:p>
            <a:pPr marL="0" indent="0">
              <a:buNone/>
            </a:pPr>
            <a:r>
              <a:rPr lang="en-US" sz="2800" dirty="0"/>
              <a:t>Infrared satellite image of a mesoscale </a:t>
            </a:r>
            <a:r>
              <a:rPr lang="en-US" sz="2800" dirty="0" smtClean="0"/>
              <a:t>convective complex </a:t>
            </a:r>
            <a:r>
              <a:rPr lang="en-US" sz="2800" dirty="0"/>
              <a:t>(MCC) over Nebraska on 26 June </a:t>
            </a:r>
            <a:r>
              <a:rPr lang="en-US" sz="2800" dirty="0" smtClean="0"/>
              <a:t>1997. </a:t>
            </a:r>
          </a:p>
          <a:p>
            <a:pPr marL="0" indent="0">
              <a:buNone/>
            </a:pPr>
            <a:endParaRPr lang="en-US" sz="2800" dirty="0"/>
          </a:p>
          <a:p>
            <a:pPr marL="0" indent="0">
              <a:buNone/>
            </a:pPr>
            <a:r>
              <a:rPr lang="en-US" sz="2800" dirty="0" smtClean="0"/>
              <a:t>Note </a:t>
            </a:r>
            <a:r>
              <a:rPr lang="en-US" sz="2800" dirty="0"/>
              <a:t>the fairly circular cirrus shield. </a:t>
            </a:r>
          </a:p>
        </p:txBody>
      </p:sp>
      <p:pic>
        <p:nvPicPr>
          <p:cNvPr id="4" name="Picture 3"/>
          <p:cNvPicPr>
            <a:picLocks noChangeAspect="1"/>
          </p:cNvPicPr>
          <p:nvPr/>
        </p:nvPicPr>
        <p:blipFill rotWithShape="1">
          <a:blip r:embed="rId2"/>
          <a:srcRect b="25864"/>
          <a:stretch/>
        </p:blipFill>
        <p:spPr>
          <a:xfrm>
            <a:off x="3075296" y="533400"/>
            <a:ext cx="5757829" cy="5943600"/>
          </a:xfrm>
          <a:prstGeom prst="rect">
            <a:avLst/>
          </a:prstGeom>
        </p:spPr>
      </p:pic>
    </p:spTree>
    <p:extLst>
      <p:ext uri="{BB962C8B-B14F-4D97-AF65-F5344CB8AC3E}">
        <p14:creationId xmlns:p14="http://schemas.microsoft.com/office/powerpoint/2010/main" val="321853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2800" b="0">
                <a:latin typeface="Times" panose="02020603050405020304" pitchFamily="18" charset="0"/>
              </a:rPr>
              <a:t>Mesoscale Convective Complex (MCC)</a:t>
            </a:r>
          </a:p>
        </p:txBody>
      </p:sp>
      <p:sp>
        <p:nvSpPr>
          <p:cNvPr id="120835" name="Rectangle 3"/>
          <p:cNvSpPr>
            <a:spLocks noGrp="1" noChangeArrowheads="1"/>
          </p:cNvSpPr>
          <p:nvPr>
            <p:ph type="body" idx="1"/>
          </p:nvPr>
        </p:nvSpPr>
        <p:spPr>
          <a:xfrm>
            <a:off x="990600" y="1828800"/>
            <a:ext cx="7772400" cy="4114800"/>
          </a:xfrm>
        </p:spPr>
        <p:txBody>
          <a:bodyPr/>
          <a:lstStyle/>
          <a:p>
            <a:pPr>
              <a:lnSpc>
                <a:spcPct val="90000"/>
              </a:lnSpc>
            </a:pPr>
            <a:r>
              <a:rPr lang="en-US" altLang="en-US" sz="1800" b="1">
                <a:latin typeface="Arial" panose="020B0604020202020204" pitchFamily="34" charset="0"/>
                <a:cs typeface="Arial" panose="020B0604020202020204" pitchFamily="34" charset="0"/>
              </a:rPr>
              <a:t>Mesoscale convective complexes (MCCs) represent a larger form of mesoscale convective system (MCS) organization. </a:t>
            </a:r>
            <a:br>
              <a:rPr lang="en-US" altLang="en-US" sz="1800" b="1">
                <a:latin typeface="Arial" panose="020B0604020202020204" pitchFamily="34" charset="0"/>
                <a:cs typeface="Arial" panose="020B0604020202020204" pitchFamily="34" charset="0"/>
              </a:rPr>
            </a:br>
            <a:endParaRPr lang="en-US" altLang="en-US" sz="1800" b="1">
              <a:latin typeface="Arial" panose="020B0604020202020204" pitchFamily="34" charset="0"/>
              <a:cs typeface="Arial" panose="020B0604020202020204" pitchFamily="34" charset="0"/>
            </a:endParaRPr>
          </a:p>
          <a:p>
            <a:pPr>
              <a:lnSpc>
                <a:spcPct val="90000"/>
              </a:lnSpc>
            </a:pPr>
            <a:r>
              <a:rPr lang="en-US" altLang="en-US" sz="1800" b="1">
                <a:latin typeface="Arial" panose="020B0604020202020204" pitchFamily="34" charset="0"/>
                <a:cs typeface="Arial" panose="020B0604020202020204" pitchFamily="34" charset="0"/>
              </a:rPr>
              <a:t>A system is identified as an MCC based on its characteristics as depicted on IR satellite imagery. </a:t>
            </a:r>
            <a:br>
              <a:rPr lang="en-US" altLang="en-US" sz="1800" b="1">
                <a:latin typeface="Arial" panose="020B0604020202020204" pitchFamily="34" charset="0"/>
                <a:cs typeface="Arial" panose="020B0604020202020204" pitchFamily="34" charset="0"/>
              </a:rPr>
            </a:br>
            <a:endParaRPr lang="en-US" altLang="en-US" sz="1800" b="1">
              <a:latin typeface="Arial" panose="020B0604020202020204" pitchFamily="34" charset="0"/>
              <a:cs typeface="Arial" panose="020B0604020202020204" pitchFamily="34" charset="0"/>
            </a:endParaRPr>
          </a:p>
          <a:p>
            <a:pPr>
              <a:lnSpc>
                <a:spcPct val="90000"/>
              </a:lnSpc>
            </a:pPr>
            <a:r>
              <a:rPr lang="en-US" altLang="en-US" sz="1800" b="1">
                <a:latin typeface="Arial" panose="020B0604020202020204" pitchFamily="34" charset="0"/>
                <a:cs typeface="Arial" panose="020B0604020202020204" pitchFamily="34" charset="0"/>
              </a:rPr>
              <a:t>The physical characteristics include a general cloud shield with continuously low IR temperatures less than -32</a:t>
            </a:r>
            <a:r>
              <a:rPr lang="en-US" altLang="en-US" sz="1800" b="1">
                <a:latin typeface="Symbol" panose="05050102010706020507" pitchFamily="18" charset="2"/>
              </a:rPr>
              <a:t>°</a:t>
            </a:r>
            <a:r>
              <a:rPr lang="en-US" altLang="en-US" sz="1800" b="1">
                <a:latin typeface="Arial" panose="020B0604020202020204" pitchFamily="34" charset="0"/>
                <a:cs typeface="Arial" panose="020B0604020202020204" pitchFamily="34" charset="0"/>
              </a:rPr>
              <a:t> C over an area </a:t>
            </a:r>
            <a:r>
              <a:rPr lang="en-US" altLang="en-US" sz="1800" b="1">
                <a:latin typeface="Symbol" panose="05050102010706020507" pitchFamily="18" charset="2"/>
              </a:rPr>
              <a:t>³</a:t>
            </a:r>
            <a:r>
              <a:rPr lang="en-US" altLang="en-US" sz="1800" b="1">
                <a:latin typeface="Arial" panose="020B0604020202020204" pitchFamily="34" charset="0"/>
                <a:cs typeface="Arial" panose="020B0604020202020204" pitchFamily="34" charset="0"/>
              </a:rPr>
              <a:t> 100,000 km</a:t>
            </a:r>
            <a:r>
              <a:rPr lang="en-US" altLang="en-US" sz="1800" b="1" baseline="30000">
                <a:latin typeface="Arial" panose="020B0604020202020204" pitchFamily="34" charset="0"/>
                <a:cs typeface="Arial" panose="020B0604020202020204" pitchFamily="34" charset="0"/>
              </a:rPr>
              <a:t>2</a:t>
            </a:r>
            <a:r>
              <a:rPr lang="en-US" altLang="en-US" sz="1800" b="1">
                <a:latin typeface="Arial" panose="020B0604020202020204" pitchFamily="34" charset="0"/>
                <a:cs typeface="Arial" panose="020B0604020202020204" pitchFamily="34" charset="0"/>
              </a:rPr>
              <a:t>, with an interior cold cloud region with temperatures less than -52° C having an area </a:t>
            </a:r>
            <a:r>
              <a:rPr lang="en-US" altLang="en-US" sz="1800" b="1">
                <a:latin typeface="Symbol" panose="05050102010706020507" pitchFamily="18" charset="2"/>
              </a:rPr>
              <a:t>³</a:t>
            </a:r>
            <a:r>
              <a:rPr lang="en-US" altLang="en-US" sz="1800" b="1">
                <a:latin typeface="Arial" panose="020B0604020202020204" pitchFamily="34" charset="0"/>
                <a:cs typeface="Arial" panose="020B0604020202020204" pitchFamily="34" charset="0"/>
              </a:rPr>
              <a:t> 50,000 km</a:t>
            </a:r>
            <a:r>
              <a:rPr lang="en-US" altLang="en-US" sz="1800" b="1" baseline="30000">
                <a:latin typeface="Arial" panose="020B0604020202020204" pitchFamily="34" charset="0"/>
                <a:cs typeface="Arial" panose="020B0604020202020204" pitchFamily="34" charset="0"/>
              </a:rPr>
              <a:t>2</a:t>
            </a:r>
            <a:r>
              <a:rPr lang="en-US" altLang="en-US" sz="1800" b="1">
                <a:latin typeface="Arial" panose="020B0604020202020204" pitchFamily="34" charset="0"/>
                <a:cs typeface="Arial" panose="020B0604020202020204" pitchFamily="34" charset="0"/>
              </a:rPr>
              <a:t>. </a:t>
            </a:r>
            <a:br>
              <a:rPr lang="en-US" altLang="en-US" sz="1800" b="1">
                <a:latin typeface="Arial" panose="020B0604020202020204" pitchFamily="34" charset="0"/>
                <a:cs typeface="Arial" panose="020B0604020202020204" pitchFamily="34" charset="0"/>
              </a:rPr>
            </a:br>
            <a:endParaRPr lang="en-US" altLang="en-US" sz="1800" b="1">
              <a:latin typeface="Arial" panose="020B0604020202020204" pitchFamily="34" charset="0"/>
              <a:cs typeface="Arial" panose="020B0604020202020204" pitchFamily="34" charset="0"/>
            </a:endParaRPr>
          </a:p>
          <a:p>
            <a:pPr>
              <a:lnSpc>
                <a:spcPct val="90000"/>
              </a:lnSpc>
            </a:pPr>
            <a:r>
              <a:rPr lang="en-US" altLang="en-US" sz="1800" b="1">
                <a:latin typeface="Arial" panose="020B0604020202020204" pitchFamily="34" charset="0"/>
                <a:cs typeface="Arial" panose="020B0604020202020204" pitchFamily="34" charset="0"/>
              </a:rPr>
              <a:t>MCCs often last for 6-12 h, and are especially known for producing heavy amounts of rain, although severe winds, hail, and tornadoes can also occur during the early phases of MCC evolution.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endParaRPr lang="en-US" altLang="en-US"/>
          </a:p>
        </p:txBody>
      </p:sp>
      <p:sp>
        <p:nvSpPr>
          <p:cNvPr id="126979" name="Rectangle 3"/>
          <p:cNvSpPr>
            <a:spLocks noGrp="1" noChangeArrowheads="1"/>
          </p:cNvSpPr>
          <p:nvPr>
            <p:ph type="body" idx="1"/>
          </p:nvPr>
        </p:nvSpPr>
        <p:spPr/>
        <p:txBody>
          <a:bodyPr/>
          <a:lstStyle/>
          <a:p>
            <a:endParaRPr lang="en-US" altLang="en-US"/>
          </a:p>
        </p:txBody>
      </p:sp>
      <p:pic>
        <p:nvPicPr>
          <p:cNvPr id="126980" name="Picture 4" descr="MCC_defi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915400" cy="549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z="3200"/>
              <a:t>MCC Evolution</a:t>
            </a:r>
            <a:r>
              <a:rPr lang="en-US" altLang="en-US" sz="3200" b="0"/>
              <a:t> </a:t>
            </a:r>
          </a:p>
        </p:txBody>
      </p:sp>
      <p:sp>
        <p:nvSpPr>
          <p:cNvPr id="121859" name="Rectangle 3"/>
          <p:cNvSpPr>
            <a:spLocks noGrp="1" noChangeArrowheads="1"/>
          </p:cNvSpPr>
          <p:nvPr>
            <p:ph type="body" idx="1"/>
          </p:nvPr>
        </p:nvSpPr>
        <p:spPr>
          <a:xfrm>
            <a:off x="152400" y="1981200"/>
            <a:ext cx="4191000" cy="4343400"/>
          </a:xfrm>
        </p:spPr>
        <p:txBody>
          <a:bodyPr/>
          <a:lstStyle/>
          <a:p>
            <a:r>
              <a:rPr lang="en-US" altLang="en-US" sz="1600" b="1">
                <a:latin typeface="Arial" panose="020B0604020202020204" pitchFamily="34" charset="0"/>
                <a:cs typeface="Arial" panose="020B0604020202020204" pitchFamily="34" charset="0"/>
              </a:rPr>
              <a:t>During the </a:t>
            </a:r>
            <a:r>
              <a:rPr lang="en-US" altLang="en-US" sz="1600" b="1">
                <a:solidFill>
                  <a:srgbClr val="FF0000"/>
                </a:solidFill>
                <a:latin typeface="Arial" panose="020B0604020202020204" pitchFamily="34" charset="0"/>
                <a:cs typeface="Arial" panose="020B0604020202020204" pitchFamily="34" charset="0"/>
              </a:rPr>
              <a:t>early phases</a:t>
            </a:r>
            <a:r>
              <a:rPr lang="en-US" altLang="en-US" sz="1600" b="1">
                <a:latin typeface="Arial" panose="020B0604020202020204" pitchFamily="34" charset="0"/>
                <a:cs typeface="Arial" panose="020B0604020202020204" pitchFamily="34" charset="0"/>
              </a:rPr>
              <a:t> of evolution, the convective structures that make up an MCC </a:t>
            </a:r>
            <a:r>
              <a:rPr lang="en-US" altLang="en-US" sz="1600" b="1">
                <a:solidFill>
                  <a:srgbClr val="FF0000"/>
                </a:solidFill>
                <a:latin typeface="Arial" panose="020B0604020202020204" pitchFamily="34" charset="0"/>
                <a:cs typeface="Arial" panose="020B0604020202020204" pitchFamily="34" charset="0"/>
              </a:rPr>
              <a:t>may include multiple squall lines, bow echoes, or isolated convective cells</a:t>
            </a:r>
            <a:r>
              <a:rPr lang="en-US" altLang="en-US" sz="1600" b="1">
                <a:latin typeface="Arial" panose="020B0604020202020204" pitchFamily="34" charset="0"/>
                <a:cs typeface="Arial" panose="020B0604020202020204" pitchFamily="34" charset="0"/>
              </a:rPr>
              <a:t>, each evolving through its own lifecycle, with each system contributing to the expanding MCC anvil as depicted on a satellite image. </a:t>
            </a:r>
            <a:br>
              <a:rPr lang="en-US" altLang="en-US" sz="1600" b="1">
                <a:latin typeface="Arial" panose="020B0604020202020204" pitchFamily="34" charset="0"/>
                <a:cs typeface="Arial" panose="020B0604020202020204" pitchFamily="34" charset="0"/>
              </a:rPr>
            </a:br>
            <a:endParaRPr lang="en-US" altLang="en-US" sz="1600" b="1">
              <a:latin typeface="Arial" panose="020B0604020202020204" pitchFamily="34" charset="0"/>
              <a:cs typeface="Arial" panose="020B0604020202020204" pitchFamily="34" charset="0"/>
            </a:endParaRPr>
          </a:p>
          <a:p>
            <a:r>
              <a:rPr lang="en-US" altLang="en-US" sz="1600" b="1">
                <a:latin typeface="Arial" panose="020B0604020202020204" pitchFamily="34" charset="0"/>
                <a:cs typeface="Arial" panose="020B0604020202020204" pitchFamily="34" charset="0"/>
              </a:rPr>
              <a:t>During the </a:t>
            </a:r>
            <a:r>
              <a:rPr lang="en-US" altLang="en-US" sz="1600" b="1">
                <a:solidFill>
                  <a:srgbClr val="FF0000"/>
                </a:solidFill>
                <a:latin typeface="Arial" panose="020B0604020202020204" pitchFamily="34" charset="0"/>
                <a:cs typeface="Arial" panose="020B0604020202020204" pitchFamily="34" charset="0"/>
              </a:rPr>
              <a:t>later stages</a:t>
            </a:r>
            <a:r>
              <a:rPr lang="en-US" altLang="en-US" sz="1600" b="1">
                <a:latin typeface="Arial" panose="020B0604020202020204" pitchFamily="34" charset="0"/>
                <a:cs typeface="Arial" panose="020B0604020202020204" pitchFamily="34" charset="0"/>
              </a:rPr>
              <a:t> of evolution, however, </a:t>
            </a:r>
            <a:r>
              <a:rPr lang="en-US" altLang="en-US" sz="1600" b="1">
                <a:solidFill>
                  <a:srgbClr val="FF0000"/>
                </a:solidFill>
                <a:latin typeface="Arial" panose="020B0604020202020204" pitchFamily="34" charset="0"/>
                <a:cs typeface="Arial" panose="020B0604020202020204" pitchFamily="34" charset="0"/>
              </a:rPr>
              <a:t>a large stratiform precipitation region dominates</a:t>
            </a:r>
            <a:r>
              <a:rPr lang="en-US" altLang="en-US" sz="1600" b="1">
                <a:latin typeface="Arial" panose="020B0604020202020204" pitchFamily="34" charset="0"/>
                <a:cs typeface="Arial" panose="020B0604020202020204" pitchFamily="34" charset="0"/>
              </a:rPr>
              <a:t> the MCC, as it does in the later stages of squall line evolution.</a:t>
            </a:r>
          </a:p>
        </p:txBody>
      </p:sp>
      <p:pic>
        <p:nvPicPr>
          <p:cNvPr id="121861" name="Picture 5" descr="irm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435475" cy="364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609600"/>
            <a:ext cx="7772400" cy="609600"/>
          </a:xfrm>
        </p:spPr>
        <p:txBody>
          <a:bodyPr/>
          <a:lstStyle/>
          <a:p>
            <a:r>
              <a:rPr lang="en-US" altLang="en-US" sz="3200"/>
              <a:t>MCC Evolution</a:t>
            </a:r>
          </a:p>
        </p:txBody>
      </p:sp>
      <p:sp>
        <p:nvSpPr>
          <p:cNvPr id="122883" name="Rectangle 3"/>
          <p:cNvSpPr>
            <a:spLocks noGrp="1" noChangeArrowheads="1"/>
          </p:cNvSpPr>
          <p:nvPr>
            <p:ph type="body" idx="1"/>
          </p:nvPr>
        </p:nvSpPr>
        <p:spPr>
          <a:xfrm>
            <a:off x="228600" y="1371600"/>
            <a:ext cx="4267200" cy="4114800"/>
          </a:xfrm>
        </p:spPr>
        <p:txBody>
          <a:bodyPr/>
          <a:lstStyle/>
          <a:p>
            <a:pPr>
              <a:lnSpc>
                <a:spcPct val="90000"/>
              </a:lnSpc>
            </a:pPr>
            <a:r>
              <a:rPr lang="en-US" altLang="en-US" sz="1400" b="1" dirty="0">
                <a:latin typeface="Arial" panose="020B0604020202020204" pitchFamily="34" charset="0"/>
                <a:cs typeface="Arial" panose="020B0604020202020204" pitchFamily="34" charset="0"/>
              </a:rPr>
              <a:t>The flow field in the </a:t>
            </a:r>
            <a:r>
              <a:rPr lang="en-US" altLang="en-US" sz="1400" b="1" dirty="0">
                <a:solidFill>
                  <a:srgbClr val="FF0000"/>
                </a:solidFill>
                <a:latin typeface="Arial" panose="020B0604020202020204" pitchFamily="34" charset="0"/>
                <a:cs typeface="Arial" panose="020B0604020202020204" pitchFamily="34" charset="0"/>
              </a:rPr>
              <a:t>later stages </a:t>
            </a:r>
            <a:r>
              <a:rPr lang="en-US" altLang="en-US" sz="1400" b="1" dirty="0">
                <a:latin typeface="Arial" panose="020B0604020202020204" pitchFamily="34" charset="0"/>
                <a:cs typeface="Arial" panose="020B0604020202020204" pitchFamily="34" charset="0"/>
              </a:rPr>
              <a:t>of an MCC is characterized by </a:t>
            </a:r>
            <a:r>
              <a:rPr lang="en-US" altLang="en-US" sz="1400" b="1" dirty="0">
                <a:solidFill>
                  <a:srgbClr val="FF0000"/>
                </a:solidFill>
                <a:latin typeface="Arial" panose="020B0604020202020204" pitchFamily="34" charset="0"/>
                <a:cs typeface="Arial" panose="020B0604020202020204" pitchFamily="34" charset="0"/>
              </a:rPr>
              <a:t>divergent, </a:t>
            </a:r>
            <a:r>
              <a:rPr lang="en-US" altLang="en-US" sz="1400" b="1" dirty="0" err="1">
                <a:solidFill>
                  <a:srgbClr val="FF0000"/>
                </a:solidFill>
                <a:latin typeface="Arial" panose="020B0604020202020204" pitchFamily="34" charset="0"/>
                <a:cs typeface="Arial" panose="020B0604020202020204" pitchFamily="34" charset="0"/>
              </a:rPr>
              <a:t>anticyclonic</a:t>
            </a:r>
            <a:r>
              <a:rPr lang="en-US" altLang="en-US" sz="1400" b="1" dirty="0">
                <a:solidFill>
                  <a:srgbClr val="FF0000"/>
                </a:solidFill>
                <a:latin typeface="Arial" panose="020B0604020202020204" pitchFamily="34" charset="0"/>
                <a:cs typeface="Arial" panose="020B0604020202020204" pitchFamily="34" charset="0"/>
              </a:rPr>
              <a:t> outflow near the surface and aloft </a:t>
            </a:r>
            <a:r>
              <a:rPr lang="en-US" altLang="en-US" sz="1400" b="1" dirty="0">
                <a:latin typeface="Arial" panose="020B0604020202020204" pitchFamily="34" charset="0"/>
                <a:cs typeface="Arial" panose="020B0604020202020204" pitchFamily="34" charset="0"/>
              </a:rPr>
              <a:t>within the anvil, with </a:t>
            </a:r>
            <a:r>
              <a:rPr lang="en-US" altLang="en-US" sz="1400" b="1" dirty="0">
                <a:solidFill>
                  <a:srgbClr val="FF0000"/>
                </a:solidFill>
                <a:latin typeface="Arial" panose="020B0604020202020204" pitchFamily="34" charset="0"/>
                <a:cs typeface="Arial" panose="020B0604020202020204" pitchFamily="34" charset="0"/>
              </a:rPr>
              <a:t>convergent cyclonic flow at mid-levels. </a:t>
            </a:r>
          </a:p>
          <a:p>
            <a:pPr>
              <a:lnSpc>
                <a:spcPct val="90000"/>
              </a:lnSpc>
            </a:pPr>
            <a:endParaRPr lang="en-US" altLang="en-US" sz="1400" b="1" dirty="0">
              <a:solidFill>
                <a:srgbClr val="FF0000"/>
              </a:solidFill>
              <a:latin typeface="Arial" panose="020B0604020202020204" pitchFamily="34" charset="0"/>
              <a:cs typeface="Arial" panose="020B0604020202020204" pitchFamily="34" charset="0"/>
            </a:endParaRPr>
          </a:p>
          <a:p>
            <a:pPr>
              <a:lnSpc>
                <a:spcPct val="90000"/>
              </a:lnSpc>
            </a:pPr>
            <a:r>
              <a:rPr lang="en-US" altLang="en-US" sz="1400" b="1" dirty="0">
                <a:latin typeface="Arial" panose="020B0604020202020204" pitchFamily="34" charset="0"/>
                <a:cs typeface="Arial" panose="020B0604020202020204" pitchFamily="34" charset="0"/>
              </a:rPr>
              <a:t>Like the northern line-end vortices of squall lines that sometimes grow quite large, this </a:t>
            </a:r>
            <a:r>
              <a:rPr lang="en-US" altLang="en-US" sz="1400" b="1" dirty="0">
                <a:solidFill>
                  <a:srgbClr val="FF0000"/>
                </a:solidFill>
                <a:latin typeface="Arial" panose="020B0604020202020204" pitchFamily="34" charset="0"/>
                <a:cs typeface="Arial" panose="020B0604020202020204" pitchFamily="34" charset="0"/>
              </a:rPr>
              <a:t>mid-level cyclonic flow is often referred to as a mesoscale convective vortex</a:t>
            </a:r>
            <a:r>
              <a:rPr lang="en-US" altLang="en-US" sz="1400" b="1" dirty="0">
                <a:latin typeface="Arial" panose="020B0604020202020204" pitchFamily="34" charset="0"/>
                <a:cs typeface="Arial" panose="020B0604020202020204" pitchFamily="34" charset="0"/>
              </a:rPr>
              <a:t> (</a:t>
            </a:r>
            <a:r>
              <a:rPr lang="en-US" altLang="en-US" sz="1400" b="1" dirty="0">
                <a:solidFill>
                  <a:srgbClr val="FF0000"/>
                </a:solidFill>
                <a:latin typeface="Arial" panose="020B0604020202020204" pitchFamily="34" charset="0"/>
                <a:cs typeface="Arial" panose="020B0604020202020204" pitchFamily="34" charset="0"/>
              </a:rPr>
              <a:t>MCV</a:t>
            </a:r>
            <a:r>
              <a:rPr lang="en-US" altLang="en-US" sz="1400" b="1" dirty="0">
                <a:latin typeface="Arial" panose="020B0604020202020204" pitchFamily="34" charset="0"/>
                <a:cs typeface="Arial" panose="020B0604020202020204" pitchFamily="34" charset="0"/>
              </a:rPr>
              <a:t>).</a:t>
            </a:r>
            <a:br>
              <a:rPr lang="en-US" altLang="en-US" sz="1400" b="1" dirty="0">
                <a:latin typeface="Arial" panose="020B0604020202020204" pitchFamily="34" charset="0"/>
                <a:cs typeface="Arial" panose="020B0604020202020204" pitchFamily="34" charset="0"/>
              </a:rPr>
            </a:br>
            <a:endParaRPr lang="en-US" altLang="en-US" sz="1400" b="1" dirty="0"/>
          </a:p>
          <a:p>
            <a:pPr>
              <a:lnSpc>
                <a:spcPct val="90000"/>
              </a:lnSpc>
            </a:pPr>
            <a:r>
              <a:rPr lang="en-US" altLang="en-US" sz="1400" b="1" dirty="0">
                <a:latin typeface="Arial" panose="020B0604020202020204" pitchFamily="34" charset="0"/>
                <a:cs typeface="Arial" panose="020B0604020202020204" pitchFamily="34" charset="0"/>
              </a:rPr>
              <a:t>MCCs are most </a:t>
            </a:r>
            <a:r>
              <a:rPr lang="en-US" altLang="en-US" sz="1400" b="1" dirty="0">
                <a:solidFill>
                  <a:srgbClr val="FF0000"/>
                </a:solidFill>
                <a:latin typeface="Arial" panose="020B0604020202020204" pitchFamily="34" charset="0"/>
                <a:cs typeface="Arial" panose="020B0604020202020204" pitchFamily="34" charset="0"/>
              </a:rPr>
              <a:t>often observed at night</a:t>
            </a:r>
            <a:r>
              <a:rPr lang="en-US" altLang="en-US" sz="1400" b="1" dirty="0">
                <a:latin typeface="Arial" panose="020B0604020202020204" pitchFamily="34" charset="0"/>
                <a:cs typeface="Arial" panose="020B0604020202020204" pitchFamily="34" charset="0"/>
              </a:rPr>
              <a:t>, in areas in which the boundary layer is stable. The </a:t>
            </a:r>
            <a:r>
              <a:rPr lang="en-US" altLang="en-US" sz="1400" b="1" dirty="0">
                <a:solidFill>
                  <a:srgbClr val="FF0000"/>
                </a:solidFill>
                <a:latin typeface="Arial" panose="020B0604020202020204" pitchFamily="34" charset="0"/>
                <a:cs typeface="Arial" panose="020B0604020202020204" pitchFamily="34" charset="0"/>
              </a:rPr>
              <a:t>source of energy for such systems is often found in an elevated layer above the boundary layer, north of a </a:t>
            </a:r>
            <a:r>
              <a:rPr lang="en-US" altLang="en-US" sz="1400" b="1" dirty="0" smtClean="0">
                <a:solidFill>
                  <a:srgbClr val="FF0000"/>
                </a:solidFill>
                <a:latin typeface="Arial" panose="020B0604020202020204" pitchFamily="34" charset="0"/>
                <a:cs typeface="Arial" panose="020B0604020202020204" pitchFamily="34" charset="0"/>
              </a:rPr>
              <a:t>surface front</a:t>
            </a:r>
            <a:r>
              <a:rPr lang="en-US" altLang="en-US" sz="1400" b="1" dirty="0">
                <a:latin typeface="Arial" panose="020B0604020202020204" pitchFamily="34" charset="0"/>
                <a:cs typeface="Arial" panose="020B0604020202020204" pitchFamily="34" charset="0"/>
              </a:rPr>
              <a:t>. </a:t>
            </a:r>
          </a:p>
          <a:p>
            <a:pPr>
              <a:lnSpc>
                <a:spcPct val="90000"/>
              </a:lnSpc>
            </a:pPr>
            <a:endParaRPr lang="en-US" altLang="en-US" sz="1400" b="1" dirty="0">
              <a:latin typeface="Arial" panose="020B0604020202020204" pitchFamily="34" charset="0"/>
              <a:cs typeface="Arial" panose="020B0604020202020204" pitchFamily="34" charset="0"/>
            </a:endParaRPr>
          </a:p>
          <a:p>
            <a:pPr>
              <a:lnSpc>
                <a:spcPct val="90000"/>
              </a:lnSpc>
            </a:pPr>
            <a:r>
              <a:rPr lang="en-US" altLang="en-US" sz="1400" b="1" dirty="0">
                <a:latin typeface="Arial" panose="020B0604020202020204" pitchFamily="34" charset="0"/>
                <a:cs typeface="Arial" panose="020B0604020202020204" pitchFamily="34" charset="0"/>
              </a:rPr>
              <a:t>Observational studies suggest that </a:t>
            </a:r>
            <a:r>
              <a:rPr lang="en-US" altLang="en-US" sz="1400" b="1" dirty="0">
                <a:solidFill>
                  <a:srgbClr val="FF0000"/>
                </a:solidFill>
                <a:latin typeface="Arial" panose="020B0604020202020204" pitchFamily="34" charset="0"/>
                <a:cs typeface="Arial" panose="020B0604020202020204" pitchFamily="34" charset="0"/>
              </a:rPr>
              <a:t>MCC structure and evolution is more dependent on interactions with large-scale forcing features than the boundary-layer-based mesoscale convective systems (MCSs)</a:t>
            </a:r>
            <a:r>
              <a:rPr lang="en-US" altLang="en-US" sz="1400" b="1" dirty="0">
                <a:latin typeface="Arial" panose="020B0604020202020204" pitchFamily="34" charset="0"/>
                <a:cs typeface="Arial" panose="020B0604020202020204" pitchFamily="34" charset="0"/>
              </a:rPr>
              <a:t> such as squall lines and bow echoes</a:t>
            </a:r>
            <a:r>
              <a:rPr lang="en-US" altLang="en-US" sz="1400" b="1" dirty="0" smtClean="0">
                <a:latin typeface="Arial" panose="020B0604020202020204" pitchFamily="34" charset="0"/>
                <a:cs typeface="Arial" panose="020B0604020202020204" pitchFamily="34" charset="0"/>
              </a:rPr>
              <a:t>. In another word, cold pool tends to play a smaller </a:t>
            </a:r>
            <a:r>
              <a:rPr lang="en-US" altLang="en-US" sz="1400" b="1" dirty="0" smtClean="0">
                <a:latin typeface="Arial" panose="020B0604020202020204" pitchFamily="34" charset="0"/>
                <a:cs typeface="Arial" panose="020B0604020202020204" pitchFamily="34" charset="0"/>
              </a:rPr>
              <a:t>role in MCCs.</a:t>
            </a:r>
            <a:endParaRPr lang="en-US" altLang="en-US" sz="1400" b="1" dirty="0"/>
          </a:p>
        </p:txBody>
      </p:sp>
      <p:pic>
        <p:nvPicPr>
          <p:cNvPr id="122885" name="Picture 5" descr="vism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525" y="1600200"/>
            <a:ext cx="4435475" cy="3646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2" y="190488"/>
            <a:ext cx="8153400" cy="762000"/>
          </a:xfrm>
        </p:spPr>
        <p:txBody>
          <a:bodyPr/>
          <a:lstStyle/>
          <a:p>
            <a:r>
              <a:rPr lang="en-US" altLang="zh-CN" sz="2400" dirty="0" smtClean="0"/>
              <a:t>MCV at mid-level and anti-cyclone at upper level in MCC</a:t>
            </a:r>
            <a:endParaRPr lang="en-US" sz="2400" dirty="0"/>
          </a:p>
        </p:txBody>
      </p:sp>
      <p:sp>
        <p:nvSpPr>
          <p:cNvPr id="3" name="Content Placeholder 2"/>
          <p:cNvSpPr>
            <a:spLocks noGrp="1"/>
          </p:cNvSpPr>
          <p:nvPr>
            <p:ph idx="1"/>
          </p:nvPr>
        </p:nvSpPr>
        <p:spPr>
          <a:xfrm>
            <a:off x="609599" y="1100339"/>
            <a:ext cx="7772400" cy="4114800"/>
          </a:xfrm>
        </p:spPr>
        <p:txBody>
          <a:bodyPr/>
          <a:lstStyle/>
          <a:p>
            <a:r>
              <a:rPr lang="en-US" sz="1800" dirty="0"/>
              <a:t>Because of their size and duration, MCCs </a:t>
            </a:r>
            <a:r>
              <a:rPr lang="en-US" sz="1800" dirty="0">
                <a:solidFill>
                  <a:srgbClr val="FF0000"/>
                </a:solidFill>
              </a:rPr>
              <a:t>generate </a:t>
            </a:r>
            <a:r>
              <a:rPr lang="en-US" sz="1800" i="1" dirty="0">
                <a:solidFill>
                  <a:srgbClr val="FF0000"/>
                </a:solidFill>
              </a:rPr>
              <a:t>warm-core</a:t>
            </a:r>
            <a:r>
              <a:rPr lang="en-US" sz="1800" dirty="0">
                <a:solidFill>
                  <a:srgbClr val="FF0000"/>
                </a:solidFill>
              </a:rPr>
              <a:t>, </a:t>
            </a:r>
            <a:r>
              <a:rPr lang="en-US" sz="1800" dirty="0" err="1">
                <a:solidFill>
                  <a:srgbClr val="FF0000"/>
                </a:solidFill>
              </a:rPr>
              <a:t>meso</a:t>
            </a:r>
            <a:r>
              <a:rPr lang="en-US" sz="1800" dirty="0">
                <a:solidFill>
                  <a:srgbClr val="FF0000"/>
                </a:solidFill>
              </a:rPr>
              <a:t>-</a:t>
            </a:r>
            <a:r>
              <a:rPr lang="en-US" sz="1800" i="1" dirty="0">
                <a:solidFill>
                  <a:srgbClr val="FF0000"/>
                </a:solidFill>
              </a:rPr>
              <a:t>α</a:t>
            </a:r>
            <a:r>
              <a:rPr lang="en-US" sz="1800" dirty="0">
                <a:solidFill>
                  <a:srgbClr val="FF0000"/>
                </a:solidFill>
              </a:rPr>
              <a:t>-scale circulations</a:t>
            </a:r>
            <a:r>
              <a:rPr lang="en-US" sz="1800" dirty="0"/>
              <a:t> that are organized on a much larger scale than the individual convective elements.</a:t>
            </a:r>
          </a:p>
          <a:p>
            <a:r>
              <a:rPr lang="en-US" sz="1800" dirty="0"/>
              <a:t>Near the </a:t>
            </a:r>
            <a:r>
              <a:rPr lang="en-US" sz="1800" dirty="0" err="1"/>
              <a:t>tropopause</a:t>
            </a:r>
            <a:r>
              <a:rPr lang="en-US" sz="1800" dirty="0"/>
              <a:t> (i.e., above the level of maximum convective heating), MCCs generate </a:t>
            </a:r>
            <a:r>
              <a:rPr lang="en-US" sz="1800" dirty="0">
                <a:solidFill>
                  <a:srgbClr val="FF0000"/>
                </a:solidFill>
              </a:rPr>
              <a:t>a </a:t>
            </a:r>
            <a:r>
              <a:rPr lang="en-US" sz="1800" dirty="0" err="1">
                <a:solidFill>
                  <a:srgbClr val="FF0000"/>
                </a:solidFill>
              </a:rPr>
              <a:t>mesohigh</a:t>
            </a:r>
            <a:r>
              <a:rPr lang="en-US" sz="1800" dirty="0">
                <a:solidFill>
                  <a:srgbClr val="FF0000"/>
                </a:solidFill>
              </a:rPr>
              <a:t> and divergent, </a:t>
            </a:r>
            <a:r>
              <a:rPr lang="en-US" sz="1800" dirty="0" err="1">
                <a:solidFill>
                  <a:srgbClr val="FF0000"/>
                </a:solidFill>
              </a:rPr>
              <a:t>anticyclonic</a:t>
            </a:r>
            <a:r>
              <a:rPr lang="en-US" sz="1800" dirty="0">
                <a:solidFill>
                  <a:srgbClr val="FF0000"/>
                </a:solidFill>
              </a:rPr>
              <a:t> outflow</a:t>
            </a:r>
            <a:r>
              <a:rPr lang="en-US" sz="1800" dirty="0"/>
              <a:t>, once the accumulated effect of the Coriolis acceleration becomes significant.</a:t>
            </a:r>
          </a:p>
          <a:p>
            <a:r>
              <a:rPr lang="en-US" sz="1800" dirty="0"/>
              <a:t>Below the level of maximum convective heating, a low-pressure perturbation and convergent, cyclonic eddy is produced, called a </a:t>
            </a:r>
            <a:r>
              <a:rPr lang="en-US" sz="1800" i="1" dirty="0">
                <a:solidFill>
                  <a:srgbClr val="FF0000"/>
                </a:solidFill>
              </a:rPr>
              <a:t>mesoscale convective vortex </a:t>
            </a:r>
            <a:r>
              <a:rPr lang="en-US" sz="1800" dirty="0">
                <a:solidFill>
                  <a:srgbClr val="FF0000"/>
                </a:solidFill>
              </a:rPr>
              <a:t>(MCV)</a:t>
            </a:r>
            <a:r>
              <a:rPr lang="en-US" sz="1800" dirty="0"/>
              <a:t>.</a:t>
            </a:r>
          </a:p>
          <a:p>
            <a:pPr marL="0" indent="0">
              <a:buNone/>
            </a:pPr>
            <a:endParaRPr lang="en-US" dirty="0"/>
          </a:p>
        </p:txBody>
      </p:sp>
      <p:pic>
        <p:nvPicPr>
          <p:cNvPr id="4" name="Picture 3"/>
          <p:cNvPicPr>
            <a:picLocks noChangeAspect="1"/>
          </p:cNvPicPr>
          <p:nvPr/>
        </p:nvPicPr>
        <p:blipFill rotWithShape="1">
          <a:blip r:embed="rId2"/>
          <a:srcRect t="1436" b="26947"/>
          <a:stretch/>
        </p:blipFill>
        <p:spPr>
          <a:xfrm>
            <a:off x="1295400" y="4038600"/>
            <a:ext cx="6595524" cy="2390464"/>
          </a:xfrm>
          <a:prstGeom prst="rect">
            <a:avLst/>
          </a:prstGeom>
        </p:spPr>
      </p:pic>
      <p:sp>
        <p:nvSpPr>
          <p:cNvPr id="5" name="TextBox 4"/>
          <p:cNvSpPr txBox="1"/>
          <p:nvPr/>
        </p:nvSpPr>
        <p:spPr>
          <a:xfrm>
            <a:off x="3212243" y="6429064"/>
            <a:ext cx="2567113" cy="369332"/>
          </a:xfrm>
          <a:prstGeom prst="rect">
            <a:avLst/>
          </a:prstGeom>
          <a:noFill/>
        </p:spPr>
        <p:txBody>
          <a:bodyPr wrap="none" rtlCol="0">
            <a:spAutoFit/>
          </a:bodyPr>
          <a:lstStyle/>
          <a:p>
            <a:r>
              <a:rPr lang="en-US" sz="1800" dirty="0" smtClean="0">
                <a:solidFill>
                  <a:schemeClr val="bg1"/>
                </a:solidFill>
              </a:rPr>
              <a:t>Winds are system relative</a:t>
            </a:r>
            <a:endParaRPr lang="en-US" sz="1800" dirty="0">
              <a:solidFill>
                <a:schemeClr val="bg1"/>
              </a:solidFill>
            </a:endParaRPr>
          </a:p>
        </p:txBody>
      </p:sp>
      <p:sp>
        <p:nvSpPr>
          <p:cNvPr id="6" name="TextBox 5"/>
          <p:cNvSpPr txBox="1"/>
          <p:nvPr/>
        </p:nvSpPr>
        <p:spPr>
          <a:xfrm>
            <a:off x="990600" y="5105400"/>
            <a:ext cx="825867" cy="369332"/>
          </a:xfrm>
          <a:prstGeom prst="rect">
            <a:avLst/>
          </a:prstGeom>
          <a:noFill/>
        </p:spPr>
        <p:txBody>
          <a:bodyPr wrap="none" rtlCol="0">
            <a:spAutoFit/>
          </a:bodyPr>
          <a:lstStyle/>
          <a:p>
            <a:r>
              <a:rPr lang="en-US" sz="1800" dirty="0" smtClean="0">
                <a:solidFill>
                  <a:srgbClr val="FF0000"/>
                </a:solidFill>
              </a:rPr>
              <a:t>500mb</a:t>
            </a:r>
            <a:endParaRPr lang="en-US" sz="1800" dirty="0">
              <a:solidFill>
                <a:srgbClr val="FF0000"/>
              </a:solidFill>
            </a:endParaRPr>
          </a:p>
        </p:txBody>
      </p:sp>
      <p:sp>
        <p:nvSpPr>
          <p:cNvPr id="7" name="TextBox 6"/>
          <p:cNvSpPr txBox="1"/>
          <p:nvPr/>
        </p:nvSpPr>
        <p:spPr>
          <a:xfrm>
            <a:off x="7162800" y="4920734"/>
            <a:ext cx="825867" cy="369332"/>
          </a:xfrm>
          <a:prstGeom prst="rect">
            <a:avLst/>
          </a:prstGeom>
          <a:noFill/>
        </p:spPr>
        <p:txBody>
          <a:bodyPr wrap="none" rtlCol="0">
            <a:spAutoFit/>
          </a:bodyPr>
          <a:lstStyle/>
          <a:p>
            <a:r>
              <a:rPr lang="en-US" sz="1800" dirty="0">
                <a:solidFill>
                  <a:srgbClr val="FF0000"/>
                </a:solidFill>
              </a:rPr>
              <a:t>2</a:t>
            </a:r>
            <a:r>
              <a:rPr lang="en-US" sz="1800" dirty="0" smtClean="0">
                <a:solidFill>
                  <a:srgbClr val="FF0000"/>
                </a:solidFill>
              </a:rPr>
              <a:t>00mb</a:t>
            </a:r>
            <a:endParaRPr lang="en-US" sz="1800" dirty="0">
              <a:solidFill>
                <a:srgbClr val="FF0000"/>
              </a:solidFill>
            </a:endParaRPr>
          </a:p>
        </p:txBody>
      </p:sp>
    </p:spTree>
    <p:extLst>
      <p:ext uri="{BB962C8B-B14F-4D97-AF65-F5344CB8AC3E}">
        <p14:creationId xmlns:p14="http://schemas.microsoft.com/office/powerpoint/2010/main" val="737617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772400" cy="4114800"/>
          </a:xfrm>
        </p:spPr>
        <p:txBody>
          <a:bodyPr/>
          <a:lstStyle/>
          <a:p>
            <a:r>
              <a:rPr lang="en-US" sz="1800" dirty="0" smtClean="0"/>
              <a:t>The </a:t>
            </a:r>
            <a:r>
              <a:rPr lang="en-US" sz="1800" dirty="0" err="1" smtClean="0"/>
              <a:t>superpositioning</a:t>
            </a:r>
            <a:r>
              <a:rPr lang="en-US" sz="1800" dirty="0" smtClean="0"/>
              <a:t> </a:t>
            </a:r>
            <a:r>
              <a:rPr lang="en-US" sz="1800" dirty="0"/>
              <a:t>of the upper-tropospheric anticyclone </a:t>
            </a:r>
            <a:r>
              <a:rPr lang="en-US" sz="1800" dirty="0" smtClean="0"/>
              <a:t>on the </a:t>
            </a:r>
            <a:r>
              <a:rPr lang="en-US" sz="1800" dirty="0"/>
              <a:t>background synoptic wind field often leads to the </a:t>
            </a:r>
            <a:r>
              <a:rPr lang="en-US" sz="1800" dirty="0" smtClean="0"/>
              <a:t>formation of </a:t>
            </a:r>
            <a:r>
              <a:rPr lang="en-US" sz="1800" dirty="0"/>
              <a:t>a mesoscale jet streak on the northwestern </a:t>
            </a:r>
            <a:r>
              <a:rPr lang="en-US" sz="1800" dirty="0" smtClean="0"/>
              <a:t>flank of </a:t>
            </a:r>
            <a:r>
              <a:rPr lang="en-US" sz="1800" dirty="0"/>
              <a:t>the </a:t>
            </a:r>
            <a:r>
              <a:rPr lang="en-US" sz="1800" dirty="0" smtClean="0"/>
              <a:t>MCC.</a:t>
            </a:r>
            <a:endParaRPr lang="en-US" sz="1800" dirty="0"/>
          </a:p>
        </p:txBody>
      </p:sp>
      <p:pic>
        <p:nvPicPr>
          <p:cNvPr id="4" name="Picture 3"/>
          <p:cNvPicPr>
            <a:picLocks noChangeAspect="1"/>
          </p:cNvPicPr>
          <p:nvPr/>
        </p:nvPicPr>
        <p:blipFill>
          <a:blip r:embed="rId2"/>
          <a:stretch>
            <a:fillRect/>
          </a:stretch>
        </p:blipFill>
        <p:spPr>
          <a:xfrm>
            <a:off x="1600200" y="2971800"/>
            <a:ext cx="5904619" cy="2633141"/>
          </a:xfrm>
          <a:prstGeom prst="rect">
            <a:avLst/>
          </a:prstGeom>
        </p:spPr>
      </p:pic>
      <p:sp>
        <p:nvSpPr>
          <p:cNvPr id="5" name="TextBox 4"/>
          <p:cNvSpPr txBox="1"/>
          <p:nvPr/>
        </p:nvSpPr>
        <p:spPr>
          <a:xfrm>
            <a:off x="484189" y="4438537"/>
            <a:ext cx="1116011" cy="461665"/>
          </a:xfrm>
          <a:prstGeom prst="rect">
            <a:avLst/>
          </a:prstGeom>
          <a:noFill/>
        </p:spPr>
        <p:txBody>
          <a:bodyPr wrap="none" rtlCol="0">
            <a:spAutoFit/>
          </a:bodyPr>
          <a:lstStyle/>
          <a:p>
            <a:r>
              <a:rPr lang="en-US" dirty="0" smtClean="0">
                <a:solidFill>
                  <a:srgbClr val="FF0000"/>
                </a:solidFill>
              </a:rPr>
              <a:t>200 </a:t>
            </a:r>
            <a:r>
              <a:rPr lang="en-US" dirty="0" err="1" smtClean="0">
                <a:solidFill>
                  <a:srgbClr val="FF0000"/>
                </a:solidFill>
              </a:rPr>
              <a:t>mb</a:t>
            </a:r>
            <a:endParaRPr lang="en-US" dirty="0">
              <a:solidFill>
                <a:srgbClr val="FF0000"/>
              </a:solidFill>
            </a:endParaRPr>
          </a:p>
        </p:txBody>
      </p:sp>
      <p:sp>
        <p:nvSpPr>
          <p:cNvPr id="6" name="TextBox 5"/>
          <p:cNvSpPr txBox="1"/>
          <p:nvPr/>
        </p:nvSpPr>
        <p:spPr>
          <a:xfrm>
            <a:off x="2133600" y="5446872"/>
            <a:ext cx="4356064" cy="369332"/>
          </a:xfrm>
          <a:prstGeom prst="rect">
            <a:avLst/>
          </a:prstGeom>
          <a:noFill/>
        </p:spPr>
        <p:txBody>
          <a:bodyPr wrap="none" rtlCol="0">
            <a:spAutoFit/>
          </a:bodyPr>
          <a:lstStyle/>
          <a:p>
            <a:r>
              <a:rPr lang="en-US" sz="1800" dirty="0" smtClean="0">
                <a:solidFill>
                  <a:srgbClr val="FF0000"/>
                </a:solidFill>
              </a:rPr>
              <a:t>Without synoptic flow                     total flow</a:t>
            </a:r>
            <a:endParaRPr lang="en-US" sz="1800" dirty="0">
              <a:solidFill>
                <a:srgbClr val="FF0000"/>
              </a:solidFill>
            </a:endParaRPr>
          </a:p>
        </p:txBody>
      </p:sp>
      <p:sp>
        <p:nvSpPr>
          <p:cNvPr id="7" name="Title 1"/>
          <p:cNvSpPr>
            <a:spLocks noGrp="1"/>
          </p:cNvSpPr>
          <p:nvPr>
            <p:ph type="title"/>
          </p:nvPr>
        </p:nvSpPr>
        <p:spPr>
          <a:xfrm>
            <a:off x="762000" y="213902"/>
            <a:ext cx="7772400" cy="1143000"/>
          </a:xfrm>
        </p:spPr>
        <p:txBody>
          <a:bodyPr/>
          <a:lstStyle/>
          <a:p>
            <a:r>
              <a:rPr lang="en-US" altLang="zh-CN" sz="2800" dirty="0" smtClean="0"/>
              <a:t>Upper level circulation associated with MCCs</a:t>
            </a:r>
            <a:endParaRPr lang="en-US" sz="2800" dirty="0"/>
          </a:p>
        </p:txBody>
      </p:sp>
    </p:spTree>
    <p:extLst>
      <p:ext uri="{BB962C8B-B14F-4D97-AF65-F5344CB8AC3E}">
        <p14:creationId xmlns:p14="http://schemas.microsoft.com/office/powerpoint/2010/main" val="918357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3200" dirty="0" smtClean="0"/>
              <a:t>PV anomalies associated with sustained convective heating found in MCCs</a:t>
            </a:r>
            <a:endParaRPr lang="en-US" sz="3200" dirty="0"/>
          </a:p>
        </p:txBody>
      </p:sp>
      <p:sp>
        <p:nvSpPr>
          <p:cNvPr id="3" name="Content Placeholder 2"/>
          <p:cNvSpPr>
            <a:spLocks noGrp="1"/>
          </p:cNvSpPr>
          <p:nvPr>
            <p:ph idx="1"/>
          </p:nvPr>
        </p:nvSpPr>
        <p:spPr>
          <a:xfrm>
            <a:off x="228600" y="1447800"/>
            <a:ext cx="4267200" cy="4114800"/>
          </a:xfrm>
        </p:spPr>
        <p:txBody>
          <a:bodyPr/>
          <a:lstStyle/>
          <a:p>
            <a:r>
              <a:rPr lang="en-US" sz="1800" dirty="0"/>
              <a:t>The mesoscale potential vorticity </a:t>
            </a:r>
            <a:r>
              <a:rPr lang="en-US" sz="1800" dirty="0" smtClean="0"/>
              <a:t>(</a:t>
            </a:r>
            <a:r>
              <a:rPr lang="en-US" sz="1800" dirty="0" smtClean="0">
                <a:solidFill>
                  <a:srgbClr val="FF0000"/>
                </a:solidFill>
              </a:rPr>
              <a:t>PV</a:t>
            </a:r>
            <a:r>
              <a:rPr lang="en-US" sz="1800" dirty="0" smtClean="0"/>
              <a:t>) anomalies </a:t>
            </a:r>
            <a:r>
              <a:rPr lang="en-US" sz="1800" dirty="0"/>
              <a:t>and </a:t>
            </a:r>
            <a:r>
              <a:rPr lang="en-US" sz="1800" dirty="0" smtClean="0"/>
              <a:t>associated mesoscale </a:t>
            </a:r>
            <a:r>
              <a:rPr lang="en-US" sz="1800" dirty="0"/>
              <a:t>circulations </a:t>
            </a:r>
            <a:r>
              <a:rPr lang="en-US" sz="1800" dirty="0">
                <a:solidFill>
                  <a:srgbClr val="FF0000"/>
                </a:solidFill>
              </a:rPr>
              <a:t>induced by the </a:t>
            </a:r>
            <a:r>
              <a:rPr lang="en-US" sz="1800" dirty="0" smtClean="0">
                <a:solidFill>
                  <a:srgbClr val="FF0000"/>
                </a:solidFill>
              </a:rPr>
              <a:t>convective heating </a:t>
            </a:r>
            <a:r>
              <a:rPr lang="en-US" sz="1800" dirty="0"/>
              <a:t>are an intrinsic characteristic of MCCs and play </a:t>
            </a:r>
            <a:r>
              <a:rPr lang="en-US" sz="1800" dirty="0" smtClean="0"/>
              <a:t>an </a:t>
            </a:r>
            <a:r>
              <a:rPr lang="fr-FR" sz="1800" dirty="0" smtClean="0"/>
              <a:t>important </a:t>
            </a:r>
            <a:r>
              <a:rPr lang="fr-FR" sz="1800" dirty="0" err="1"/>
              <a:t>role</a:t>
            </a:r>
            <a:r>
              <a:rPr lang="fr-FR" sz="1800" dirty="0"/>
              <a:t> in MCC maintenance</a:t>
            </a:r>
            <a:r>
              <a:rPr lang="fr-FR" sz="1800" dirty="0" smtClean="0"/>
              <a:t>.</a:t>
            </a:r>
          </a:p>
          <a:p>
            <a:r>
              <a:rPr lang="en-US" sz="1800" dirty="0" smtClean="0"/>
              <a:t>In </a:t>
            </a:r>
            <a:r>
              <a:rPr lang="en-US" sz="1800" dirty="0"/>
              <a:t>a statically stable </a:t>
            </a:r>
            <a:r>
              <a:rPr lang="en-US" sz="1800" dirty="0" smtClean="0"/>
              <a:t>atmosphere PV </a:t>
            </a:r>
            <a:r>
              <a:rPr lang="en-US" sz="1800" dirty="0"/>
              <a:t>is </a:t>
            </a:r>
            <a:r>
              <a:rPr lang="en-US" sz="1800" dirty="0" smtClean="0"/>
              <a:t>reduced </a:t>
            </a:r>
            <a:r>
              <a:rPr lang="en-US" sz="1800" dirty="0" smtClean="0"/>
              <a:t>above and increased below </a:t>
            </a:r>
            <a:r>
              <a:rPr lang="en-US" sz="1800" dirty="0" smtClean="0"/>
              <a:t>the </a:t>
            </a:r>
            <a:r>
              <a:rPr lang="en-US" sz="1800" dirty="0"/>
              <a:t>level of maximum convective </a:t>
            </a:r>
            <a:r>
              <a:rPr lang="en-US" sz="1800" dirty="0" smtClean="0"/>
              <a:t>heating</a:t>
            </a:r>
            <a:r>
              <a:rPr lang="en-US" sz="1800" dirty="0" smtClean="0"/>
              <a:t>.</a:t>
            </a:r>
            <a:endParaRPr lang="en-US" sz="1800" dirty="0"/>
          </a:p>
          <a:p>
            <a:r>
              <a:rPr lang="en-US" sz="1800" dirty="0" smtClean="0"/>
              <a:t>A </a:t>
            </a:r>
            <a:r>
              <a:rPr lang="en-US" sz="1800" dirty="0"/>
              <a:t>cyclonic circulation develops </a:t>
            </a:r>
            <a:r>
              <a:rPr lang="en-US" sz="2000" dirty="0"/>
              <a:t>around the lower tropospheric </a:t>
            </a:r>
            <a:r>
              <a:rPr lang="en-US" sz="2000" dirty="0" smtClean="0"/>
              <a:t>positive PV anomaly</a:t>
            </a:r>
            <a:r>
              <a:rPr lang="en-US" sz="2000" dirty="0"/>
              <a:t>, and an </a:t>
            </a:r>
            <a:r>
              <a:rPr lang="en-US" sz="2000" dirty="0" err="1"/>
              <a:t>anticyclonic</a:t>
            </a:r>
            <a:r>
              <a:rPr lang="en-US" sz="2000" dirty="0"/>
              <a:t> circulation develops around the upper tropospheric negative </a:t>
            </a:r>
            <a:r>
              <a:rPr lang="en-US" sz="2000" dirty="0" smtClean="0"/>
              <a:t>PV anomaly</a:t>
            </a:r>
            <a:endParaRPr lang="en-US" sz="2000" dirty="0"/>
          </a:p>
        </p:txBody>
      </p:sp>
      <p:pic>
        <p:nvPicPr>
          <p:cNvPr id="4" name="Picture 3"/>
          <p:cNvPicPr>
            <a:picLocks noChangeAspect="1"/>
          </p:cNvPicPr>
          <p:nvPr/>
        </p:nvPicPr>
        <p:blipFill>
          <a:blip r:embed="rId2"/>
          <a:stretch>
            <a:fillRect/>
          </a:stretch>
        </p:blipFill>
        <p:spPr>
          <a:xfrm>
            <a:off x="4419600" y="1219200"/>
            <a:ext cx="4876190" cy="4800600"/>
          </a:xfrm>
          <a:prstGeom prst="rect">
            <a:avLst/>
          </a:prstGeom>
        </p:spPr>
      </p:pic>
      <p:pic>
        <p:nvPicPr>
          <p:cNvPr id="5" name="Picture 4"/>
          <p:cNvPicPr>
            <a:picLocks noChangeAspect="1"/>
          </p:cNvPicPr>
          <p:nvPr/>
        </p:nvPicPr>
        <p:blipFill>
          <a:blip r:embed="rId3"/>
          <a:stretch>
            <a:fillRect/>
          </a:stretch>
        </p:blipFill>
        <p:spPr>
          <a:xfrm>
            <a:off x="1009819" y="5867400"/>
            <a:ext cx="2704762" cy="714286"/>
          </a:xfrm>
          <a:prstGeom prst="rect">
            <a:avLst/>
          </a:prstGeom>
        </p:spPr>
      </p:pic>
    </p:spTree>
    <p:extLst>
      <p:ext uri="{BB962C8B-B14F-4D97-AF65-F5344CB8AC3E}">
        <p14:creationId xmlns:p14="http://schemas.microsoft.com/office/powerpoint/2010/main" val="38992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61986"/>
            <a:ext cx="7772400" cy="1143000"/>
          </a:xfrm>
        </p:spPr>
        <p:txBody>
          <a:bodyPr/>
          <a:lstStyle/>
          <a:p>
            <a:endParaRPr lang="en-US"/>
          </a:p>
        </p:txBody>
      </p:sp>
      <p:sp>
        <p:nvSpPr>
          <p:cNvPr id="3" name="Content Placeholder 2"/>
          <p:cNvSpPr>
            <a:spLocks noGrp="1"/>
          </p:cNvSpPr>
          <p:nvPr>
            <p:ph idx="1"/>
          </p:nvPr>
        </p:nvSpPr>
        <p:spPr>
          <a:xfrm>
            <a:off x="685800" y="2733586"/>
            <a:ext cx="7772400" cy="4114800"/>
          </a:xfrm>
        </p:spPr>
        <p:txBody>
          <a:bodyPr/>
          <a:lstStyle/>
          <a:p>
            <a:endParaRPr lang="en-US"/>
          </a:p>
        </p:txBody>
      </p:sp>
      <p:pic>
        <p:nvPicPr>
          <p:cNvPr id="4" name="Picture 3"/>
          <p:cNvPicPr>
            <a:picLocks noChangeAspect="1"/>
          </p:cNvPicPr>
          <p:nvPr/>
        </p:nvPicPr>
        <p:blipFill>
          <a:blip r:embed="rId2"/>
          <a:stretch>
            <a:fillRect/>
          </a:stretch>
        </p:blipFill>
        <p:spPr>
          <a:xfrm>
            <a:off x="192480" y="1161197"/>
            <a:ext cx="8759040" cy="5267000"/>
          </a:xfrm>
          <a:prstGeom prst="rect">
            <a:avLst/>
          </a:prstGeom>
        </p:spPr>
      </p:pic>
      <p:sp>
        <p:nvSpPr>
          <p:cNvPr id="6" name="Title 1"/>
          <p:cNvSpPr txBox="1">
            <a:spLocks/>
          </p:cNvSpPr>
          <p:nvPr/>
        </p:nvSpPr>
        <p:spPr bwMode="auto">
          <a:xfrm>
            <a:off x="609600" y="4435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FF0000"/>
                </a:solidFill>
                <a:latin typeface="+mj-lt"/>
                <a:ea typeface="+mj-ea"/>
                <a:cs typeface="+mj-cs"/>
              </a:defRPr>
            </a:lvl1pPr>
            <a:lvl2pPr algn="ctr" rtl="0" fontAlgn="base">
              <a:spcBef>
                <a:spcPct val="0"/>
              </a:spcBef>
              <a:spcAft>
                <a:spcPct val="0"/>
              </a:spcAft>
              <a:defRPr sz="4400" b="1">
                <a:solidFill>
                  <a:srgbClr val="FF0000"/>
                </a:solidFill>
                <a:latin typeface="Times New Roman" panose="02020603050405020304" pitchFamily="18" charset="0"/>
              </a:defRPr>
            </a:lvl2pPr>
            <a:lvl3pPr algn="ctr" rtl="0" fontAlgn="base">
              <a:spcBef>
                <a:spcPct val="0"/>
              </a:spcBef>
              <a:spcAft>
                <a:spcPct val="0"/>
              </a:spcAft>
              <a:defRPr sz="4400" b="1">
                <a:solidFill>
                  <a:srgbClr val="FF0000"/>
                </a:solidFill>
                <a:latin typeface="Times New Roman" panose="02020603050405020304" pitchFamily="18" charset="0"/>
              </a:defRPr>
            </a:lvl3pPr>
            <a:lvl4pPr algn="ctr" rtl="0" fontAlgn="base">
              <a:spcBef>
                <a:spcPct val="0"/>
              </a:spcBef>
              <a:spcAft>
                <a:spcPct val="0"/>
              </a:spcAft>
              <a:defRPr sz="4400" b="1">
                <a:solidFill>
                  <a:srgbClr val="FF0000"/>
                </a:solidFill>
                <a:latin typeface="Times New Roman" panose="02020603050405020304" pitchFamily="18" charset="0"/>
              </a:defRPr>
            </a:lvl4pPr>
            <a:lvl5pPr algn="ctr" rtl="0" fontAlgn="base">
              <a:spcBef>
                <a:spcPct val="0"/>
              </a:spcBef>
              <a:spcAft>
                <a:spcPct val="0"/>
              </a:spcAft>
              <a:defRPr sz="4400" b="1">
                <a:solidFill>
                  <a:srgbClr val="FF0000"/>
                </a:solidFill>
                <a:latin typeface="Times New Roman" panose="02020603050405020304" pitchFamily="18" charset="0"/>
              </a:defRPr>
            </a:lvl5pPr>
            <a:lvl6pPr marL="457200" algn="ctr" rtl="0" fontAlgn="base">
              <a:spcBef>
                <a:spcPct val="0"/>
              </a:spcBef>
              <a:spcAft>
                <a:spcPct val="0"/>
              </a:spcAft>
              <a:defRPr sz="4400" b="1">
                <a:solidFill>
                  <a:srgbClr val="FF0000"/>
                </a:solidFill>
                <a:latin typeface="Times New Roman" panose="02020603050405020304" pitchFamily="18" charset="0"/>
              </a:defRPr>
            </a:lvl6pPr>
            <a:lvl7pPr marL="914400" algn="ctr" rtl="0" fontAlgn="base">
              <a:spcBef>
                <a:spcPct val="0"/>
              </a:spcBef>
              <a:spcAft>
                <a:spcPct val="0"/>
              </a:spcAft>
              <a:defRPr sz="4400" b="1">
                <a:solidFill>
                  <a:srgbClr val="FF0000"/>
                </a:solidFill>
                <a:latin typeface="Times New Roman" panose="02020603050405020304" pitchFamily="18" charset="0"/>
              </a:defRPr>
            </a:lvl7pPr>
            <a:lvl8pPr marL="1371600" algn="ctr" rtl="0" fontAlgn="base">
              <a:spcBef>
                <a:spcPct val="0"/>
              </a:spcBef>
              <a:spcAft>
                <a:spcPct val="0"/>
              </a:spcAft>
              <a:defRPr sz="4400" b="1">
                <a:solidFill>
                  <a:srgbClr val="FF0000"/>
                </a:solidFill>
                <a:latin typeface="Times New Roman" panose="02020603050405020304" pitchFamily="18" charset="0"/>
              </a:defRPr>
            </a:lvl8pPr>
            <a:lvl9pPr marL="1828800" algn="ctr" rtl="0" fontAlgn="base">
              <a:spcBef>
                <a:spcPct val="0"/>
              </a:spcBef>
              <a:spcAft>
                <a:spcPct val="0"/>
              </a:spcAft>
              <a:defRPr sz="4400" b="1">
                <a:solidFill>
                  <a:srgbClr val="FF0000"/>
                </a:solidFill>
                <a:latin typeface="Times New Roman" panose="02020603050405020304" pitchFamily="18" charset="0"/>
              </a:defRPr>
            </a:lvl9pPr>
          </a:lstStyle>
          <a:p>
            <a:r>
              <a:rPr lang="en-US" sz="3200" dirty="0" smtClean="0"/>
              <a:t>Ascent and descent associated with PV anomalies in a sheared environment</a:t>
            </a:r>
            <a:endParaRPr lang="en-US" sz="3200" dirty="0"/>
          </a:p>
        </p:txBody>
      </p:sp>
      <p:sp>
        <p:nvSpPr>
          <p:cNvPr id="7" name="TextBox 6"/>
          <p:cNvSpPr txBox="1"/>
          <p:nvPr/>
        </p:nvSpPr>
        <p:spPr>
          <a:xfrm>
            <a:off x="2743200" y="1673989"/>
            <a:ext cx="1676400" cy="830997"/>
          </a:xfrm>
          <a:prstGeom prst="rect">
            <a:avLst/>
          </a:prstGeom>
          <a:noFill/>
        </p:spPr>
        <p:txBody>
          <a:bodyPr wrap="square" rtlCol="0">
            <a:spAutoFit/>
          </a:bodyPr>
          <a:lstStyle/>
          <a:p>
            <a:r>
              <a:rPr lang="en-US" dirty="0">
                <a:solidFill>
                  <a:srgbClr val="FF0000"/>
                </a:solidFill>
              </a:rPr>
              <a:t>a</a:t>
            </a:r>
            <a:r>
              <a:rPr lang="en-US" dirty="0" smtClean="0">
                <a:solidFill>
                  <a:srgbClr val="FF0000"/>
                </a:solidFill>
              </a:rPr>
              <a:t>scent on east side</a:t>
            </a:r>
            <a:endParaRPr lang="en-US" dirty="0">
              <a:solidFill>
                <a:srgbClr val="FF0000"/>
              </a:solidFill>
            </a:endParaRPr>
          </a:p>
        </p:txBody>
      </p:sp>
      <p:sp>
        <p:nvSpPr>
          <p:cNvPr id="8" name="TextBox 7"/>
          <p:cNvSpPr txBox="1"/>
          <p:nvPr/>
        </p:nvSpPr>
        <p:spPr>
          <a:xfrm>
            <a:off x="38100" y="1628997"/>
            <a:ext cx="1676400" cy="830997"/>
          </a:xfrm>
          <a:prstGeom prst="rect">
            <a:avLst/>
          </a:prstGeom>
          <a:noFill/>
        </p:spPr>
        <p:txBody>
          <a:bodyPr wrap="square" rtlCol="0">
            <a:spAutoFit/>
          </a:bodyPr>
          <a:lstStyle/>
          <a:p>
            <a:r>
              <a:rPr lang="en-US" dirty="0" smtClean="0">
                <a:solidFill>
                  <a:srgbClr val="FF0000"/>
                </a:solidFill>
              </a:rPr>
              <a:t>descent on west side</a:t>
            </a:r>
            <a:endParaRPr lang="en-US" dirty="0">
              <a:solidFill>
                <a:srgbClr val="FF0000"/>
              </a:solidFill>
            </a:endParaRPr>
          </a:p>
        </p:txBody>
      </p:sp>
      <p:sp>
        <p:nvSpPr>
          <p:cNvPr id="9" name="TextBox 8"/>
          <p:cNvSpPr txBox="1"/>
          <p:nvPr/>
        </p:nvSpPr>
        <p:spPr>
          <a:xfrm>
            <a:off x="6400800" y="2299582"/>
            <a:ext cx="1676400" cy="830997"/>
          </a:xfrm>
          <a:prstGeom prst="rect">
            <a:avLst/>
          </a:prstGeom>
          <a:noFill/>
        </p:spPr>
        <p:txBody>
          <a:bodyPr wrap="square" rtlCol="0">
            <a:spAutoFit/>
          </a:bodyPr>
          <a:lstStyle/>
          <a:p>
            <a:r>
              <a:rPr lang="en-US" dirty="0">
                <a:solidFill>
                  <a:srgbClr val="FF0000"/>
                </a:solidFill>
              </a:rPr>
              <a:t>a</a:t>
            </a:r>
            <a:r>
              <a:rPr lang="en-US" dirty="0" smtClean="0">
                <a:solidFill>
                  <a:srgbClr val="FF0000"/>
                </a:solidFill>
              </a:rPr>
              <a:t>scent on east side</a:t>
            </a:r>
            <a:endParaRPr lang="en-US" dirty="0">
              <a:solidFill>
                <a:srgbClr val="FF0000"/>
              </a:solidFill>
            </a:endParaRPr>
          </a:p>
        </p:txBody>
      </p:sp>
      <p:sp>
        <p:nvSpPr>
          <p:cNvPr id="10" name="TextBox 9"/>
          <p:cNvSpPr txBox="1"/>
          <p:nvPr/>
        </p:nvSpPr>
        <p:spPr>
          <a:xfrm>
            <a:off x="5448300" y="1123469"/>
            <a:ext cx="1676400" cy="830997"/>
          </a:xfrm>
          <a:prstGeom prst="rect">
            <a:avLst/>
          </a:prstGeom>
          <a:noFill/>
        </p:spPr>
        <p:txBody>
          <a:bodyPr wrap="square" rtlCol="0">
            <a:spAutoFit/>
          </a:bodyPr>
          <a:lstStyle/>
          <a:p>
            <a:r>
              <a:rPr lang="en-US" dirty="0" smtClean="0">
                <a:solidFill>
                  <a:srgbClr val="FF0000"/>
                </a:solidFill>
              </a:rPr>
              <a:t>descent on west side</a:t>
            </a:r>
            <a:endParaRPr lang="en-US" dirty="0">
              <a:solidFill>
                <a:srgbClr val="FF0000"/>
              </a:solidFill>
            </a:endParaRPr>
          </a:p>
        </p:txBody>
      </p:sp>
      <p:cxnSp>
        <p:nvCxnSpPr>
          <p:cNvPr id="12" name="Straight Arrow Connector 11"/>
          <p:cNvCxnSpPr/>
          <p:nvPr/>
        </p:nvCxnSpPr>
        <p:spPr>
          <a:xfrm flipV="1">
            <a:off x="6328012" y="2641060"/>
            <a:ext cx="990600" cy="142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71210" y="1482322"/>
            <a:ext cx="800100" cy="113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8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US" altLang="en-US"/>
          </a:p>
        </p:txBody>
      </p:sp>
      <p:sp>
        <p:nvSpPr>
          <p:cNvPr id="144387" name="Rectangle 3"/>
          <p:cNvSpPr>
            <a:spLocks noGrp="1" noChangeArrowheads="1"/>
          </p:cNvSpPr>
          <p:nvPr>
            <p:ph type="body" idx="1"/>
          </p:nvPr>
        </p:nvSpPr>
        <p:spPr/>
        <p:txBody>
          <a:bodyPr/>
          <a:lstStyle/>
          <a:p>
            <a:endParaRPr lang="en-US" altLang="en-US"/>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588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779" y="152400"/>
            <a:ext cx="7772400" cy="762000"/>
          </a:xfrm>
        </p:spPr>
        <p:txBody>
          <a:bodyPr/>
          <a:lstStyle/>
          <a:p>
            <a:r>
              <a:rPr lang="en-US" sz="4000" dirty="0" smtClean="0"/>
              <a:t>MCC Forcing and Maintenance</a:t>
            </a:r>
            <a:endParaRPr lang="en-US" sz="4000" dirty="0"/>
          </a:p>
        </p:txBody>
      </p:sp>
      <p:sp>
        <p:nvSpPr>
          <p:cNvPr id="3" name="Content Placeholder 2"/>
          <p:cNvSpPr>
            <a:spLocks noGrp="1"/>
          </p:cNvSpPr>
          <p:nvPr>
            <p:ph idx="1"/>
          </p:nvPr>
        </p:nvSpPr>
        <p:spPr>
          <a:xfrm>
            <a:off x="533400" y="1143000"/>
            <a:ext cx="7772400" cy="4114800"/>
          </a:xfrm>
        </p:spPr>
        <p:txBody>
          <a:bodyPr/>
          <a:lstStyle/>
          <a:p>
            <a:pPr>
              <a:spcBef>
                <a:spcPts val="1200"/>
              </a:spcBef>
            </a:pPr>
            <a:r>
              <a:rPr lang="en-US" sz="2000" dirty="0" smtClean="0"/>
              <a:t>Adiabatic lifting along isentropic surfaces at the mid-to-lower levels plays an important role in MCC development and maintenance.</a:t>
            </a:r>
          </a:p>
          <a:p>
            <a:pPr>
              <a:spcBef>
                <a:spcPts val="1200"/>
              </a:spcBef>
            </a:pPr>
            <a:r>
              <a:rPr lang="en-US" sz="2000" dirty="0" smtClean="0"/>
              <a:t>Lifting brings low-level parcels to LFC, and helps destabilize the layer by reducing CIN and increasing CAPE</a:t>
            </a:r>
          </a:p>
          <a:p>
            <a:pPr>
              <a:spcBef>
                <a:spcPts val="1200"/>
              </a:spcBef>
            </a:pPr>
            <a:r>
              <a:rPr lang="en-US" sz="2000" dirty="0"/>
              <a:t>MCCs are maintained as long as they have a supply </a:t>
            </a:r>
            <a:r>
              <a:rPr lang="en-US" sz="2000" dirty="0" smtClean="0"/>
              <a:t>of moist</a:t>
            </a:r>
            <a:r>
              <a:rPr lang="en-US" sz="2000" dirty="0"/>
              <a:t>, conditionally unstable inflow (often aided by </a:t>
            </a:r>
            <a:r>
              <a:rPr lang="en-US" sz="2000" dirty="0" smtClean="0"/>
              <a:t>the presence </a:t>
            </a:r>
            <a:r>
              <a:rPr lang="en-US" sz="2000" dirty="0"/>
              <a:t>of a low-level jet</a:t>
            </a:r>
            <a:r>
              <a:rPr lang="en-US" sz="2000" dirty="0" smtClean="0"/>
              <a:t>).</a:t>
            </a:r>
          </a:p>
          <a:p>
            <a:pPr>
              <a:spcBef>
                <a:spcPts val="1200"/>
              </a:spcBef>
            </a:pPr>
            <a:r>
              <a:rPr lang="en-US" sz="2000" dirty="0"/>
              <a:t>L</a:t>
            </a:r>
            <a:r>
              <a:rPr lang="en-US" sz="2000" dirty="0" smtClean="0"/>
              <a:t>ifting </a:t>
            </a:r>
            <a:r>
              <a:rPr lang="en-US" sz="2000" dirty="0"/>
              <a:t>by </a:t>
            </a:r>
            <a:r>
              <a:rPr lang="en-US" sz="2000" dirty="0" smtClean="0"/>
              <a:t>gravity waves </a:t>
            </a:r>
            <a:r>
              <a:rPr lang="en-US" sz="2000" dirty="0"/>
              <a:t>(</a:t>
            </a:r>
            <a:r>
              <a:rPr lang="en-US" sz="2000" dirty="0" smtClean="0"/>
              <a:t>bores, more precisely) </a:t>
            </a:r>
            <a:r>
              <a:rPr lang="en-US" sz="2000" dirty="0"/>
              <a:t>can also be important </a:t>
            </a:r>
            <a:r>
              <a:rPr lang="en-US" sz="2000" dirty="0" smtClean="0"/>
              <a:t>in the </a:t>
            </a:r>
            <a:r>
              <a:rPr lang="en-US" sz="2000" dirty="0"/>
              <a:t>maintenance of nocturnal MCSs in strongly </a:t>
            </a:r>
            <a:r>
              <a:rPr lang="en-US" sz="2000" dirty="0" smtClean="0"/>
              <a:t>stratified low-level </a:t>
            </a:r>
            <a:r>
              <a:rPr lang="en-US" sz="2000" dirty="0"/>
              <a:t>environments</a:t>
            </a:r>
            <a:endParaRPr lang="en-US" sz="2000" dirty="0" smtClean="0"/>
          </a:p>
          <a:p>
            <a:pPr>
              <a:spcBef>
                <a:spcPts val="1200"/>
              </a:spcBef>
            </a:pPr>
            <a:r>
              <a:rPr lang="en-US" sz="2000" dirty="0"/>
              <a:t>MCVs can persist much longer than the buoyant </a:t>
            </a:r>
            <a:r>
              <a:rPr lang="en-US" sz="2000" dirty="0" smtClean="0"/>
              <a:t>convection itself</a:t>
            </a:r>
            <a:r>
              <a:rPr lang="en-US" sz="2000" dirty="0"/>
              <a:t>, occasionally even several </a:t>
            </a:r>
            <a:r>
              <a:rPr lang="en-US" sz="2000" dirty="0" smtClean="0"/>
              <a:t>days. MCVs some times initiate new convection on the subsequent days.</a:t>
            </a:r>
            <a:endParaRPr lang="en-US" sz="2000" dirty="0"/>
          </a:p>
        </p:txBody>
      </p:sp>
    </p:spTree>
    <p:extLst>
      <p:ext uri="{BB962C8B-B14F-4D97-AF65-F5344CB8AC3E}">
        <p14:creationId xmlns:p14="http://schemas.microsoft.com/office/powerpoint/2010/main" val="55265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09600" y="1295400"/>
            <a:ext cx="7772400" cy="1143000"/>
          </a:xfrm>
        </p:spPr>
        <p:txBody>
          <a:bodyPr/>
          <a:lstStyle/>
          <a:p>
            <a:r>
              <a:rPr lang="en-US" altLang="en-US" sz="2400">
                <a:solidFill>
                  <a:schemeClr val="bg1"/>
                </a:solidFill>
              </a:rPr>
              <a:t>Example of bright band associated with stratiform precipitation</a:t>
            </a:r>
          </a:p>
        </p:txBody>
      </p:sp>
      <p:pic>
        <p:nvPicPr>
          <p:cNvPr id="104452" name="Picture 4" descr="brightB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610600" cy="2670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304800"/>
            <a:ext cx="7772400" cy="1143000"/>
          </a:xfrm>
        </p:spPr>
        <p:txBody>
          <a:bodyPr/>
          <a:lstStyle/>
          <a:p>
            <a:r>
              <a:rPr lang="en-US" altLang="en-US" sz="2800"/>
              <a:t>Bow Echoes</a:t>
            </a:r>
          </a:p>
        </p:txBody>
      </p:sp>
      <p:sp>
        <p:nvSpPr>
          <p:cNvPr id="118787" name="Rectangle 3"/>
          <p:cNvSpPr>
            <a:spLocks noGrp="1" noChangeArrowheads="1"/>
          </p:cNvSpPr>
          <p:nvPr>
            <p:ph type="body" idx="1"/>
          </p:nvPr>
        </p:nvSpPr>
        <p:spPr>
          <a:xfrm>
            <a:off x="457200" y="1600200"/>
            <a:ext cx="3962400" cy="4953000"/>
          </a:xfrm>
        </p:spPr>
        <p:txBody>
          <a:bodyPr/>
          <a:lstStyle/>
          <a:p>
            <a:pPr>
              <a:lnSpc>
                <a:spcPct val="80000"/>
              </a:lnSpc>
            </a:pPr>
            <a:r>
              <a:rPr lang="en-US" altLang="en-US" sz="2000" b="1">
                <a:latin typeface="Times" panose="02020603050405020304" pitchFamily="18" charset="0"/>
                <a:cs typeface="Arial" panose="020B0604020202020204" pitchFamily="34" charset="0"/>
              </a:rPr>
              <a:t>Bow echoes are relatively small (20-120 km long), bow-shaped systems of convective cells that are noted for producing long swaths of damaging surface winds. </a:t>
            </a:r>
            <a:br>
              <a:rPr lang="en-US" altLang="en-US" sz="2000" b="1">
                <a:latin typeface="Times" panose="02020603050405020304" pitchFamily="18" charset="0"/>
                <a:cs typeface="Arial" panose="020B0604020202020204" pitchFamily="34" charset="0"/>
              </a:rPr>
            </a:br>
            <a:endParaRPr lang="en-US" altLang="en-US" sz="2000" b="1">
              <a:latin typeface="Times" panose="02020603050405020304" pitchFamily="18" charset="0"/>
              <a:cs typeface="Arial" panose="020B0604020202020204" pitchFamily="34" charset="0"/>
            </a:endParaRPr>
          </a:p>
          <a:p>
            <a:pPr>
              <a:lnSpc>
                <a:spcPct val="80000"/>
              </a:lnSpc>
            </a:pPr>
            <a:r>
              <a:rPr lang="en-US" altLang="en-US" sz="2000" b="1">
                <a:latin typeface="Times" panose="02020603050405020304" pitchFamily="18" charset="0"/>
                <a:cs typeface="Arial" panose="020B0604020202020204" pitchFamily="34" charset="0"/>
              </a:rPr>
              <a:t>They are observed both as relatively isolated convective systems and as sub-structures within much larger convective systems. </a:t>
            </a:r>
          </a:p>
          <a:p>
            <a:pPr>
              <a:lnSpc>
                <a:spcPct val="80000"/>
              </a:lnSpc>
            </a:pPr>
            <a:endParaRPr lang="en-US" altLang="en-US" sz="2000" b="1">
              <a:latin typeface="Times" panose="02020603050405020304" pitchFamily="18" charset="0"/>
              <a:cs typeface="Arial" panose="020B0604020202020204" pitchFamily="34" charset="0"/>
            </a:endParaRPr>
          </a:p>
          <a:p>
            <a:pPr>
              <a:lnSpc>
                <a:spcPct val="80000"/>
              </a:lnSpc>
            </a:pPr>
            <a:r>
              <a:rPr lang="en-US" altLang="en-US" sz="2000" b="1">
                <a:latin typeface="Times" panose="02020603050405020304" pitchFamily="18" charset="0"/>
                <a:cs typeface="Arial" panose="020B0604020202020204" pitchFamily="34" charset="0"/>
              </a:rPr>
              <a:t>Bow echoes that develop within a squall line have been referred to as </a:t>
            </a:r>
            <a:r>
              <a:rPr lang="en-US" altLang="en-US" sz="2000" b="1">
                <a:solidFill>
                  <a:srgbClr val="FF0000"/>
                </a:solidFill>
                <a:latin typeface="Times" panose="02020603050405020304" pitchFamily="18" charset="0"/>
                <a:cs typeface="Arial" panose="020B0604020202020204" pitchFamily="34" charset="0"/>
              </a:rPr>
              <a:t>line echo wave patterns </a:t>
            </a:r>
            <a:r>
              <a:rPr lang="en-US" altLang="en-US" sz="2000" b="1">
                <a:latin typeface="Times" panose="02020603050405020304" pitchFamily="18" charset="0"/>
                <a:cs typeface="Arial" panose="020B0604020202020204" pitchFamily="34" charset="0"/>
              </a:rPr>
              <a:t>(LEWPs).</a:t>
            </a:r>
          </a:p>
        </p:txBody>
      </p:sp>
      <p:pic>
        <p:nvPicPr>
          <p:cNvPr id="1187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1200"/>
            <a:ext cx="4038600"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62000" y="457200"/>
            <a:ext cx="7772400" cy="762000"/>
          </a:xfrm>
        </p:spPr>
        <p:txBody>
          <a:bodyPr/>
          <a:lstStyle/>
          <a:p>
            <a:r>
              <a:rPr lang="en-US" altLang="en-US" sz="2800" dirty="0"/>
              <a:t>Bow </a:t>
            </a:r>
            <a:r>
              <a:rPr lang="en-US" altLang="en-US" sz="2800" dirty="0" smtClean="0"/>
              <a:t>Echoes/Line Echo Wave Pattern</a:t>
            </a:r>
            <a:endParaRPr lang="en-US" altLang="en-US" sz="2800" dirty="0"/>
          </a:p>
        </p:txBody>
      </p:sp>
      <p:pic>
        <p:nvPicPr>
          <p:cNvPr id="102407" name="Picture 7" descr="527blew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257800" cy="504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2400" dirty="0" smtClean="0"/>
              <a:t>Reflectivity and Radial Velocity in a Strong Bow Echo</a:t>
            </a:r>
            <a:endParaRPr lang="en-US" sz="24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838200"/>
            <a:ext cx="8619048" cy="5914286"/>
          </a:xfrm>
          <a:prstGeom prst="rect">
            <a:avLst/>
          </a:prstGeom>
        </p:spPr>
      </p:pic>
    </p:spTree>
    <p:extLst>
      <p:ext uri="{BB962C8B-B14F-4D97-AF65-F5344CB8AC3E}">
        <p14:creationId xmlns:p14="http://schemas.microsoft.com/office/powerpoint/2010/main" val="185063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7" name="Picture 5" descr="bowcm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0"/>
            <a:ext cx="4343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05474" name="Rectangle 2"/>
          <p:cNvSpPr>
            <a:spLocks noGrp="1" noChangeArrowheads="1"/>
          </p:cNvSpPr>
          <p:nvPr>
            <p:ph type="title"/>
          </p:nvPr>
        </p:nvSpPr>
        <p:spPr>
          <a:xfrm>
            <a:off x="685800" y="152400"/>
            <a:ext cx="7772400" cy="685800"/>
          </a:xfrm>
        </p:spPr>
        <p:txBody>
          <a:bodyPr/>
          <a:lstStyle/>
          <a:p>
            <a:r>
              <a:rPr lang="en-US" altLang="en-US" sz="2800" b="0">
                <a:latin typeface="Times" panose="02020603050405020304" pitchFamily="18" charset="0"/>
              </a:rPr>
              <a:t>Bow Echo Conceptual Models</a:t>
            </a:r>
          </a:p>
        </p:txBody>
      </p:sp>
      <p:sp>
        <p:nvSpPr>
          <p:cNvPr id="105475" name="Rectangle 3"/>
          <p:cNvSpPr>
            <a:spLocks noGrp="1" noChangeArrowheads="1"/>
          </p:cNvSpPr>
          <p:nvPr>
            <p:ph type="body" idx="1"/>
          </p:nvPr>
        </p:nvSpPr>
        <p:spPr>
          <a:xfrm>
            <a:off x="7815" y="738554"/>
            <a:ext cx="8610600" cy="3886200"/>
          </a:xfrm>
        </p:spPr>
        <p:txBody>
          <a:bodyPr/>
          <a:lstStyle/>
          <a:p>
            <a:r>
              <a:rPr lang="en-US" altLang="en-US" sz="2000" dirty="0">
                <a:latin typeface="Times" panose="02020603050405020304" pitchFamily="18" charset="0"/>
                <a:cs typeface="Arial" panose="020B0604020202020204" pitchFamily="34" charset="0"/>
              </a:rPr>
              <a:t>A bow echo has a well-recognized evolution starting as a strong isolated cell or a small line of cells that evolves into a symmetric bow-shaped segment of cells over a period of a couple hours, and eventually into a comma-shaped echo over several hours</a:t>
            </a:r>
            <a:r>
              <a:rPr lang="en-US" altLang="en-US" sz="2000" dirty="0" smtClean="0">
                <a:latin typeface="Times" panose="02020603050405020304" pitchFamily="18" charset="0"/>
                <a:cs typeface="Arial" panose="020B0604020202020204" pitchFamily="34" charset="0"/>
              </a:rPr>
              <a:t>.</a:t>
            </a:r>
            <a:endParaRPr lang="en-US" altLang="en-US" sz="1200" dirty="0">
              <a:latin typeface="Times" panose="02020603050405020304" pitchFamily="18" charset="0"/>
            </a:endParaRPr>
          </a:p>
          <a:p>
            <a:r>
              <a:rPr lang="en-US" altLang="en-US" sz="2000" dirty="0">
                <a:solidFill>
                  <a:srgbClr val="FF0000"/>
                </a:solidFill>
                <a:latin typeface="Times" panose="02020603050405020304" pitchFamily="18" charset="0"/>
                <a:cs typeface="Arial" panose="020B0604020202020204" pitchFamily="34" charset="0"/>
              </a:rPr>
              <a:t>Cyclonic and </a:t>
            </a:r>
            <a:r>
              <a:rPr lang="en-US" altLang="en-US" sz="2000" dirty="0" err="1">
                <a:solidFill>
                  <a:srgbClr val="FF0000"/>
                </a:solidFill>
                <a:latin typeface="Times" panose="02020603050405020304" pitchFamily="18" charset="0"/>
                <a:cs typeface="Arial" panose="020B0604020202020204" pitchFamily="34" charset="0"/>
              </a:rPr>
              <a:t>anticyclonic</a:t>
            </a:r>
            <a:r>
              <a:rPr lang="en-US" altLang="en-US" sz="2000" dirty="0">
                <a:solidFill>
                  <a:srgbClr val="FF0000"/>
                </a:solidFill>
                <a:latin typeface="Times" panose="02020603050405020304" pitchFamily="18" charset="0"/>
                <a:cs typeface="Arial" panose="020B0604020202020204" pitchFamily="34" charset="0"/>
              </a:rPr>
              <a:t> line-end (or bookend) vortices</a:t>
            </a:r>
            <a:r>
              <a:rPr lang="en-US" altLang="en-US" sz="2000" dirty="0">
                <a:latin typeface="Times" panose="02020603050405020304" pitchFamily="18" charset="0"/>
                <a:cs typeface="Arial" panose="020B0604020202020204" pitchFamily="34" charset="0"/>
              </a:rPr>
              <a:t> are evident behind the northern and southern ends of the bow, respectively, in the early phases. This symmetric structure becomes more </a:t>
            </a:r>
            <a:r>
              <a:rPr lang="en-US" altLang="en-US" sz="2000" dirty="0">
                <a:solidFill>
                  <a:srgbClr val="FF0000"/>
                </a:solidFill>
                <a:latin typeface="Times" panose="02020603050405020304" pitchFamily="18" charset="0"/>
                <a:cs typeface="Arial" panose="020B0604020202020204" pitchFamily="34" charset="0"/>
              </a:rPr>
              <a:t>asymmetric during the comma echo phase</a:t>
            </a:r>
            <a:r>
              <a:rPr lang="en-US" altLang="en-US" sz="2000" dirty="0">
                <a:latin typeface="Times" panose="02020603050405020304" pitchFamily="18" charset="0"/>
                <a:cs typeface="Arial" panose="020B0604020202020204" pitchFamily="34" charset="0"/>
              </a:rPr>
              <a:t> when the cyclonic vortex begins to be </a:t>
            </a:r>
            <a:r>
              <a:rPr lang="en-US" altLang="en-US" sz="2000" dirty="0" smtClean="0">
                <a:latin typeface="Times" panose="02020603050405020304" pitchFamily="18" charset="0"/>
                <a:cs typeface="Arial" panose="020B0604020202020204" pitchFamily="34" charset="0"/>
              </a:rPr>
              <a:t>dominant (Coriolis force is an factor favoring cyclonic vortex).</a:t>
            </a:r>
            <a:r>
              <a:rPr lang="en-US" altLang="en-US" sz="2000" dirty="0">
                <a:latin typeface="Times" panose="02020603050405020304" pitchFamily="18" charset="0"/>
                <a:cs typeface="Arial" panose="020B0604020202020204" pitchFamily="34" charset="0"/>
              </a:rPr>
              <a:t/>
            </a:r>
            <a:br>
              <a:rPr lang="en-US" altLang="en-US" sz="2000" dirty="0">
                <a:latin typeface="Times" panose="02020603050405020304" pitchFamily="18" charset="0"/>
                <a:cs typeface="Arial" panose="020B0604020202020204" pitchFamily="34" charset="0"/>
              </a:rPr>
            </a:br>
            <a:endParaRPr lang="en-US" altLang="en-US" sz="1200" dirty="0">
              <a:latin typeface="Times" panose="02020603050405020304" pitchFamily="18" charset="0"/>
            </a:endParaRPr>
          </a:p>
          <a:p>
            <a:endParaRPr lang="en-US" altLang="en-US" sz="2400" b="1" dirty="0">
              <a:latin typeface="Times" panose="02020603050405020304" pitchFamily="18" charset="0"/>
              <a:cs typeface="Arial" panose="020B0604020202020204" pitchFamily="34" charset="0"/>
            </a:endParaRPr>
          </a:p>
        </p:txBody>
      </p:sp>
      <p:sp>
        <p:nvSpPr>
          <p:cNvPr id="105480" name="Rectangle 8"/>
          <p:cNvSpPr>
            <a:spLocks noChangeArrowheads="1"/>
          </p:cNvSpPr>
          <p:nvPr/>
        </p:nvSpPr>
        <p:spPr bwMode="auto">
          <a:xfrm>
            <a:off x="0" y="3429000"/>
            <a:ext cx="4876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endParaRPr lang="en-US" altLang="en-US" sz="1400" b="1" dirty="0">
              <a:latin typeface="Times" panose="02020603050405020304" pitchFamily="18" charset="0"/>
            </a:endParaRPr>
          </a:p>
          <a:p>
            <a:pPr>
              <a:buFontTx/>
              <a:buChar char="•"/>
            </a:pPr>
            <a:r>
              <a:rPr lang="en-US" altLang="en-US" sz="2000" dirty="0">
                <a:solidFill>
                  <a:srgbClr val="000000"/>
                </a:solidFill>
              </a:rPr>
              <a:t>A weak echo notch behind the core of the bow, referred to as a</a:t>
            </a:r>
            <a:r>
              <a:rPr lang="en-US" altLang="en-US" sz="2000" dirty="0"/>
              <a:t> </a:t>
            </a:r>
            <a:r>
              <a:rPr lang="en-US" altLang="en-US" sz="2000" dirty="0">
                <a:solidFill>
                  <a:srgbClr val="FF0000"/>
                </a:solidFill>
              </a:rPr>
              <a:t>"rear-inflow notch" (RIN),</a:t>
            </a:r>
            <a:r>
              <a:rPr lang="en-US" altLang="en-US" sz="2000" dirty="0"/>
              <a:t> </a:t>
            </a:r>
            <a:r>
              <a:rPr lang="en-US" altLang="en-US" sz="2000" dirty="0">
                <a:solidFill>
                  <a:srgbClr val="000000"/>
                </a:solidFill>
              </a:rPr>
              <a:t>often signifies the location of a strong rear-inflow jet. </a:t>
            </a:r>
          </a:p>
          <a:p>
            <a:pPr>
              <a:buFontTx/>
              <a:buChar char="•"/>
            </a:pPr>
            <a:r>
              <a:rPr lang="en-US" altLang="en-US" sz="2000" dirty="0" smtClean="0">
                <a:solidFill>
                  <a:srgbClr val="000000"/>
                </a:solidFill>
              </a:rPr>
              <a:t>When </a:t>
            </a:r>
            <a:r>
              <a:rPr lang="en-US" altLang="en-US" sz="2000" dirty="0">
                <a:solidFill>
                  <a:srgbClr val="000000"/>
                </a:solidFill>
              </a:rPr>
              <a:t>the </a:t>
            </a:r>
            <a:r>
              <a:rPr lang="en-US" altLang="en-US" sz="2000" dirty="0">
                <a:solidFill>
                  <a:srgbClr val="FF0000"/>
                </a:solidFill>
              </a:rPr>
              <a:t>rear-inflow jet descends </a:t>
            </a:r>
            <a:r>
              <a:rPr lang="en-US" altLang="en-US" sz="2000" dirty="0">
                <a:solidFill>
                  <a:srgbClr val="000000"/>
                </a:solidFill>
              </a:rPr>
              <a:t>to the ground at the leading edge of the bow, it can create a swath of </a:t>
            </a:r>
            <a:r>
              <a:rPr lang="en-US" altLang="en-US" sz="2000" dirty="0">
                <a:solidFill>
                  <a:srgbClr val="FF0000"/>
                </a:solidFill>
              </a:rPr>
              <a:t>damaging surface winds</a:t>
            </a:r>
            <a:r>
              <a:rPr lang="en-US" altLang="en-US" sz="2000" dirty="0">
                <a:solidFill>
                  <a:srgbClr val="000000"/>
                </a:solidFill>
              </a:rPr>
              <a:t>. Weak tornadoes are also often observed just north of this surface jet core.</a:t>
            </a:r>
            <a:br>
              <a:rPr lang="en-US" altLang="en-US" sz="2000" dirty="0">
                <a:solidFill>
                  <a:srgbClr val="000000"/>
                </a:solidFill>
              </a:rPr>
            </a:br>
            <a:endParaRPr lang="en-US" altLang="en-US" sz="1400" dirty="0">
              <a:solidFill>
                <a:srgbClr val="000000"/>
              </a:solidFill>
              <a:latin typeface="Times" panose="02020603050405020304" pitchFamily="18" charset="0"/>
            </a:endParaRPr>
          </a:p>
          <a:p>
            <a:pPr>
              <a:spcBef>
                <a:spcPct val="20000"/>
              </a:spcBef>
              <a:buFontTx/>
              <a:buChar char="•"/>
            </a:pPr>
            <a:endParaRPr lang="en-US" altLang="en-US" sz="1000" dirty="0">
              <a:latin typeface="Times"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08080"/>
      </a:dk1>
      <a:lt1>
        <a:srgbClr val="FFFF00"/>
      </a:lt1>
      <a:dk2>
        <a:srgbClr val="000066"/>
      </a:dk2>
      <a:lt2>
        <a:srgbClr val="00FF00"/>
      </a:lt2>
      <a:accent1>
        <a:srgbClr val="00CC99"/>
      </a:accent1>
      <a:accent2>
        <a:srgbClr val="3333CC"/>
      </a:accent2>
      <a:accent3>
        <a:srgbClr val="AAAAB8"/>
      </a:accent3>
      <a:accent4>
        <a:srgbClr val="DADA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1885</Words>
  <Application>Microsoft Office PowerPoint</Application>
  <PresentationFormat>On-screen Show (4:3)</PresentationFormat>
  <Paragraphs>149</Paragraphs>
  <Slides>40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Symbol</vt:lpstr>
      <vt:lpstr>Times</vt:lpstr>
      <vt:lpstr>Times New Roman</vt:lpstr>
      <vt:lpstr>Wingdings</vt:lpstr>
      <vt:lpstr>Default Design</vt:lpstr>
      <vt:lpstr>Document</vt:lpstr>
      <vt:lpstr>Chapter 4  Convective Dynamics  4.5. Bright Bands, Bow Echoes and Mesoscale Convective Complexes </vt:lpstr>
      <vt:lpstr>Bright band associated with stratiform precipitation in a squall line system</vt:lpstr>
      <vt:lpstr>Bright band associated with stratiform precipitation</vt:lpstr>
      <vt:lpstr>PowerPoint Presentation</vt:lpstr>
      <vt:lpstr>Example of bright band associated with stratiform precipitation</vt:lpstr>
      <vt:lpstr>Bow Echoes</vt:lpstr>
      <vt:lpstr>Bow Echoes/Line Echo Wave Pattern</vt:lpstr>
      <vt:lpstr>Reflectivity and Radial Velocity in a Strong Bow Echo</vt:lpstr>
      <vt:lpstr>Bow Echo Conceptual Models</vt:lpstr>
      <vt:lpstr>Fujita’s Conceptual Model</vt:lpstr>
      <vt:lpstr>Bow Echo Conceptual Models</vt:lpstr>
      <vt:lpstr>Bow Echo Vertical Cross Section</vt:lpstr>
      <vt:lpstr> Bookend/Line-end Vortices in Bow Echoes</vt:lpstr>
      <vt:lpstr>Rear Inflow Notch (RIN) Examples </vt:lpstr>
      <vt:lpstr> Mid-Altitude Radial Convergence (MARC)</vt:lpstr>
      <vt:lpstr>PowerPoint Presentation</vt:lpstr>
      <vt:lpstr>Bookend Vortices</vt:lpstr>
      <vt:lpstr>PowerPoint Presentation</vt:lpstr>
      <vt:lpstr>Severe Bow Echo Environments </vt:lpstr>
      <vt:lpstr>Promotion of rear inflow by horizontal gradient force</vt:lpstr>
      <vt:lpstr>Vorticity Explanation of Rear Inflow Jet Formation</vt:lpstr>
      <vt:lpstr>Four stages in the evolution of an idealized bow echo</vt:lpstr>
      <vt:lpstr>Typical Development and Evolution of Bow Echoes</vt:lpstr>
      <vt:lpstr>Typical Development and Evolution of Bow Echoes</vt:lpstr>
      <vt:lpstr>Progressive and Serial Derechos</vt:lpstr>
      <vt:lpstr>Bow Echoes Summary </vt:lpstr>
      <vt:lpstr>Bow Echoes Summary </vt:lpstr>
      <vt:lpstr>PowerPoint Presentation</vt:lpstr>
      <vt:lpstr>A numerical Simulation of a squall line with a series of embedded bow echoes</vt:lpstr>
      <vt:lpstr>Mesoscale Convective Complex (MCC)</vt:lpstr>
      <vt:lpstr>PowerPoint Presentation</vt:lpstr>
      <vt:lpstr>Mesoscale Convective Complex (MCC)</vt:lpstr>
      <vt:lpstr>PowerPoint Presentation</vt:lpstr>
      <vt:lpstr>MCC Evolution </vt:lpstr>
      <vt:lpstr>MCC Evolution</vt:lpstr>
      <vt:lpstr>MCV at mid-level and anti-cyclone at upper level in MCC</vt:lpstr>
      <vt:lpstr>Upper level circulation associated with MCCs</vt:lpstr>
      <vt:lpstr>PV anomalies associated with sustained convective heating found in MCCs</vt:lpstr>
      <vt:lpstr>PowerPoint Presentation</vt:lpstr>
      <vt:lpstr>MCC Forcing and Maintenance</vt:lpstr>
    </vt:vector>
  </TitlesOfParts>
  <Company>SOM/OU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Convective Dynamics</dc:title>
  <dc:creator>Ming Xue</dc:creator>
  <cp:lastModifiedBy>Ming Xue</cp:lastModifiedBy>
  <cp:revision>190</cp:revision>
  <dcterms:created xsi:type="dcterms:W3CDTF">2001-02-14T04:35:40Z</dcterms:created>
  <dcterms:modified xsi:type="dcterms:W3CDTF">2015-03-31T05:39:22Z</dcterms:modified>
</cp:coreProperties>
</file>